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tags/tag8.xml" ContentType="application/vnd.openxmlformats-officedocument.presentationml.tags+xml"/>
  <Override PartName="/ppt/slides/slide36.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tags/tag49.xml" ContentType="application/vnd.openxmlformats-officedocument.presentationml.tags+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tags/tag38.xml" ContentType="application/vnd.openxmlformats-officedocument.presentationml.tags+xml"/>
  <Override PartName="/ppt/tableStyles.xml" ContentType="application/vnd.openxmlformats-officedocument.presentationml.tableStyles+xml"/>
  <Override PartName="/ppt/tags/tag16.xml" ContentType="application/vnd.openxmlformats-officedocument.presentationml.tag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tags/tag27.xml" ContentType="application/vnd.openxmlformats-officedocument.presentationml.tags+xml"/>
  <Override PartName="/ppt/notesSlides/notesSlide30.xml" ContentType="application/vnd.openxmlformats-officedocument.presentationml.notesSlide+xml"/>
  <Override PartName="/ppt/tags/tag52.xml" ContentType="application/vnd.openxmlformats-officedocument.presentationml.tags+xml"/>
  <Override PartName="/ppt/notesSlides/notesSlide7.xml" ContentType="application/vnd.openxmlformats-officedocument.presentationml.notesSlide+xml"/>
  <Override PartName="/ppt/tags/tag41.xml" ContentType="application/vnd.openxmlformats-officedocument.presentationml.tags+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tags/tag9.xml" ContentType="application/vnd.openxmlformats-officedocument.presentationml.tags+xml"/>
  <Override PartName="/ppt/tags/tag30.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Default Extension="bin" ContentType="application/vnd.openxmlformats-officedocument.oleObject"/>
  <Override PartName="/ppt/notesSlides/notesSlide68.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ags/tag5.xml" ContentType="application/vnd.openxmlformats-officedocument.presentationml.tags+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tags/tag39.xml" ContentType="application/vnd.openxmlformats-officedocument.presentationml.tags+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notesSlides/notesSlide24.xml" ContentType="application/vnd.openxmlformats-officedocument.presentationml.notesSlide+xml"/>
  <Override PartName="/ppt/tags/tag1.xml" ContentType="application/vnd.openxmlformats-officedocument.presentationml.tags+xml"/>
  <Override PartName="/ppt/notesSlides/notesSlide35.xml" ContentType="application/vnd.openxmlformats-officedocument.presentationml.notesSlide+xml"/>
  <Override PartName="/ppt/tags/tag28.xml" ContentType="application/vnd.openxmlformats-officedocument.presentationml.tags+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tags/tag17.xml" ContentType="application/vnd.openxmlformats-officedocument.presentationml.tags+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tags/tag35.xml" ContentType="application/vnd.openxmlformats-officedocument.presentationml.tags+xml"/>
  <Override PartName="/ppt/tags/tag46.xml" ContentType="application/vnd.openxmlformats-officedocument.presentationml.tags+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tags/tag24.xml" ContentType="application/vnd.openxmlformats-officedocument.presentationml.tags+xml"/>
  <Override PartName="/ppt/tags/tag13.xml" ContentType="application/vnd.openxmlformats-officedocument.presentationml.tags+xml"/>
  <Override PartName="/ppt/tags/tag31.xml" ContentType="application/vnd.openxmlformats-officedocument.presentationml.tags+xml"/>
  <Override PartName="/ppt/tags/tag42.xml" ContentType="application/vnd.openxmlformats-officedocument.presentationml.tags+xml"/>
  <Override PartName="/ppt/slides/slide49.xml" ContentType="application/vnd.openxmlformats-officedocument.presentationml.slide+xml"/>
  <Override PartName="/ppt/slides/slide78.xml" ContentType="application/vnd.openxmlformats-officedocument.presentationml.slide+xml"/>
  <Override PartName="/ppt/notesSlides/notesSlide4.xml" ContentType="application/vnd.openxmlformats-officedocument.presentationml.notesSlide+xml"/>
  <Override PartName="/ppt/tags/tag20.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Override PartName="/ppt/tags/tag2.xml" ContentType="application/vnd.openxmlformats-officedocument.presentationml.tags+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tags/tag29.xml" ContentType="application/vnd.openxmlformats-officedocument.presentationml.tags+xml"/>
  <Override PartName="/ppt/notesSlides/notesSlide54.xml" ContentType="application/vnd.openxmlformats-officedocument.presentationml.notesSlide+xml"/>
  <Override PartName="/ppt/tags/tag47.xml" ContentType="application/vnd.openxmlformats-officedocument.presentationml.tags+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tags/tag18.xml" ContentType="application/vnd.openxmlformats-officedocument.presentationml.tags+xml"/>
  <Override PartName="/ppt/notesSlides/notesSlide61.xml" ContentType="application/vnd.openxmlformats-officedocument.presentationml.notesSlide+xml"/>
  <Override PartName="/ppt/tags/tag36.xml" ContentType="application/vnd.openxmlformats-officedocument.presentationml.tags+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tags/tag14.xml" ContentType="application/vnd.openxmlformats-officedocument.presentationml.tags+xml"/>
  <Override PartName="/ppt/notesSlides/notesSlide50.xml" ContentType="application/vnd.openxmlformats-officedocument.presentationml.notesSlide+xml"/>
  <Override PartName="/ppt/tags/tag25.xml" ContentType="application/vnd.openxmlformats-officedocument.presentationml.tags+xml"/>
  <Override PartName="/ppt/tags/tag43.xml" ContentType="application/vnd.openxmlformats-officedocument.presentationml.tags+xml"/>
  <Override PartName="/ppt/slides/slide79.xml" ContentType="application/vnd.openxmlformats-officedocument.presentationml.slide+xml"/>
  <Override PartName="/ppt/notesSlides/notesSlide10.xml" ContentType="application/vnd.openxmlformats-officedocument.presentationml.notesSlide+xml"/>
  <Override PartName="/ppt/tags/tag32.xml" ContentType="application/vnd.openxmlformats-officedocument.presentationml.tags+xml"/>
  <Override PartName="/ppt/tags/tag50.xml" ContentType="application/vnd.openxmlformats-officedocument.presentationml.tags+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tags/tag10.xml" ContentType="application/vnd.openxmlformats-officedocument.presentationml.tags+xml"/>
  <Override PartName="/ppt/tags/tag21.xml" ContentType="application/vnd.openxmlformats-officedocument.presentationml.tags+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notesSlides/notesSlide1.xml" ContentType="application/vnd.openxmlformats-officedocument.presentationml.notesSlide+xml"/>
  <Override PartName="/ppt/tags/tag7.xml" ContentType="application/vnd.openxmlformats-officedocument.presentationml.tags+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Default Extension="jpeg" ContentType="image/jpeg"/>
  <Override PartName="/ppt/tags/tag3.xml" ContentType="application/vnd.openxmlformats-officedocument.presentationml.tags+xml"/>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tags/tag19.xml" ContentType="application/vnd.openxmlformats-officedocument.presentationml.tags+xml"/>
  <Override PartName="/ppt/notesSlides/notesSlide62.xml" ContentType="application/vnd.openxmlformats-officedocument.presentationml.notesSlide+xml"/>
  <Override PartName="/ppt/tags/tag37.xml" ContentType="application/vnd.openxmlformats-officedocument.presentationml.tags+xml"/>
  <Override PartName="/ppt/tags/tag48.xml" ContentType="application/vnd.openxmlformats-officedocument.presentationml.tags+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tags/tag26.xml" ContentType="application/vnd.openxmlformats-officedocument.presentationml.tags+xml"/>
  <Override PartName="/ppt/notesSlides/notesSlide11.xml" ContentType="application/vnd.openxmlformats-officedocument.presentationml.notesSlide+xml"/>
  <Override PartName="/ppt/tags/tag15.xml" ContentType="application/vnd.openxmlformats-officedocument.presentationml.tags+xml"/>
  <Override PartName="/ppt/notesSlides/notesSlide40.xml" ContentType="application/vnd.openxmlformats-officedocument.presentationml.notesSlide+xml"/>
  <Override PartName="/ppt/tags/tag33.xml" ContentType="application/vnd.openxmlformats-officedocument.presentationml.tags+xml"/>
  <Override PartName="/ppt/tags/tag44.xml" ContentType="application/vnd.openxmlformats-officedocument.presentationml.tags+xml"/>
  <Override PartName="/ppt/notesSlides/notesSlide6.xml" ContentType="application/vnd.openxmlformats-officedocument.presentationml.notesSlide+xml"/>
  <Override PartName="/ppt/tags/tag22.xml" ContentType="application/vnd.openxmlformats-officedocument.presentationml.tags+xml"/>
  <Override PartName="/ppt/tags/tag40.xml" ContentType="application/vnd.openxmlformats-officedocument.presentationml.tags+xml"/>
  <Override PartName="/ppt/tags/tag51.xml" ContentType="application/vnd.openxmlformats-officedocument.presentationml.tags+xml"/>
  <Override PartName="/ppt/slides/slide8.xml" ContentType="application/vnd.openxmlformats-officedocument.presentationml.slide+xml"/>
  <Override PartName="/ppt/slides/slide69.xml" ContentType="application/vnd.openxmlformats-officedocument.presentationml.slide+xml"/>
  <Override PartName="/ppt/tags/tag11.xml" ContentType="application/vnd.openxmlformats-officedocument.presentationml.tags+xml"/>
  <Override PartName="/ppt/slides/slide29.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notesSlides/notesSlide67.xml" ContentType="application/vnd.openxmlformats-officedocument.presentationml.notesSlide+xml"/>
  <Override PartName="/ppt/slides/slide43.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tags/tag45.xml" ContentType="application/vnd.openxmlformats-officedocument.presentationml.tags+xml"/>
  <Override PartName="/ppt/notesSlides/notesSlide70.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tags/tag34.xml" ContentType="application/vnd.openxmlformats-officedocument.presentationml.tags+xml"/>
  <Override PartName="/ppt/tags/tag12.xml" ContentType="application/vnd.openxmlformats-officedocument.presentationml.tags+xml"/>
  <Override PartName="/ppt/tags/tag23.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81"/>
  </p:notesMasterIdLst>
  <p:sldIdLst>
    <p:sldId id="258" r:id="rId2"/>
    <p:sldId id="259" r:id="rId3"/>
    <p:sldId id="261" r:id="rId4"/>
    <p:sldId id="262" r:id="rId5"/>
    <p:sldId id="263" r:id="rId6"/>
    <p:sldId id="266" r:id="rId7"/>
    <p:sldId id="267" r:id="rId8"/>
    <p:sldId id="268" r:id="rId9"/>
    <p:sldId id="340" r:id="rId10"/>
    <p:sldId id="270" r:id="rId11"/>
    <p:sldId id="342" r:id="rId12"/>
    <p:sldId id="343" r:id="rId13"/>
    <p:sldId id="341" r:id="rId14"/>
    <p:sldId id="344" r:id="rId15"/>
    <p:sldId id="272" r:id="rId16"/>
    <p:sldId id="345" r:id="rId17"/>
    <p:sldId id="299" r:id="rId18"/>
    <p:sldId id="274" r:id="rId19"/>
    <p:sldId id="346" r:id="rId20"/>
    <p:sldId id="347" r:id="rId21"/>
    <p:sldId id="348" r:id="rId22"/>
    <p:sldId id="350" r:id="rId23"/>
    <p:sldId id="349" r:id="rId24"/>
    <p:sldId id="351" r:id="rId25"/>
    <p:sldId id="275" r:id="rId26"/>
    <p:sldId id="384" r:id="rId27"/>
    <p:sldId id="353" r:id="rId28"/>
    <p:sldId id="385" r:id="rId29"/>
    <p:sldId id="281" r:id="rId30"/>
    <p:sldId id="386" r:id="rId31"/>
    <p:sldId id="283" r:id="rId32"/>
    <p:sldId id="387" r:id="rId33"/>
    <p:sldId id="285" r:id="rId34"/>
    <p:sldId id="286" r:id="rId35"/>
    <p:sldId id="300" r:id="rId36"/>
    <p:sldId id="301" r:id="rId37"/>
    <p:sldId id="356" r:id="rId38"/>
    <p:sldId id="357" r:id="rId39"/>
    <p:sldId id="358" r:id="rId40"/>
    <p:sldId id="359" r:id="rId41"/>
    <p:sldId id="360" r:id="rId42"/>
    <p:sldId id="361" r:id="rId43"/>
    <p:sldId id="362" r:id="rId44"/>
    <p:sldId id="363" r:id="rId45"/>
    <p:sldId id="364" r:id="rId46"/>
    <p:sldId id="365" r:id="rId47"/>
    <p:sldId id="366" r:id="rId48"/>
    <p:sldId id="367" r:id="rId49"/>
    <p:sldId id="368" r:id="rId50"/>
    <p:sldId id="369" r:id="rId51"/>
    <p:sldId id="302" r:id="rId52"/>
    <p:sldId id="370" r:id="rId53"/>
    <p:sldId id="371" r:id="rId54"/>
    <p:sldId id="372" r:id="rId55"/>
    <p:sldId id="388" r:id="rId56"/>
    <p:sldId id="315" r:id="rId57"/>
    <p:sldId id="389" r:id="rId58"/>
    <p:sldId id="317" r:id="rId59"/>
    <p:sldId id="390" r:id="rId60"/>
    <p:sldId id="319" r:id="rId61"/>
    <p:sldId id="287" r:id="rId62"/>
    <p:sldId id="320" r:id="rId63"/>
    <p:sldId id="321" r:id="rId64"/>
    <p:sldId id="376" r:id="rId65"/>
    <p:sldId id="378" r:id="rId66"/>
    <p:sldId id="379" r:id="rId67"/>
    <p:sldId id="380" r:id="rId68"/>
    <p:sldId id="373" r:id="rId69"/>
    <p:sldId id="381" r:id="rId70"/>
    <p:sldId id="374" r:id="rId71"/>
    <p:sldId id="375" r:id="rId72"/>
    <p:sldId id="382" r:id="rId73"/>
    <p:sldId id="391" r:id="rId74"/>
    <p:sldId id="335" r:id="rId75"/>
    <p:sldId id="392" r:id="rId76"/>
    <p:sldId id="337" r:id="rId77"/>
    <p:sldId id="393" r:id="rId78"/>
    <p:sldId id="339" r:id="rId79"/>
    <p:sldId id="289" r:id="rId8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helliet" initials="" lastIdx="27" clrIdx="0"/>
  <p:cmAuthor id="1" name="Olwen Palm" initials="" lastIdx="3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CC00"/>
    <a:srgbClr val="FF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7018" autoAdjust="0"/>
  </p:normalViewPr>
  <p:slideViewPr>
    <p:cSldViewPr snapToGrid="0">
      <p:cViewPr>
        <p:scale>
          <a:sx n="65" d="100"/>
          <a:sy n="65" d="100"/>
        </p:scale>
        <p:origin x="-672" y="-72"/>
      </p:cViewPr>
      <p:guideLst>
        <p:guide orient="horz" pos="2160"/>
        <p:guide pos="2880"/>
      </p:guideLst>
    </p:cSldViewPr>
  </p:slideViewPr>
  <p:notesTextViewPr>
    <p:cViewPr>
      <p:scale>
        <a:sx n="100" d="100"/>
        <a:sy n="100" d="100"/>
      </p:scale>
      <p:origin x="0" y="0"/>
    </p:cViewPr>
  </p:notesTextViewPr>
  <p:notesViewPr>
    <p:cSldViewPr snapToGrid="0">
      <p:cViewPr>
        <p:scale>
          <a:sx n="100" d="100"/>
          <a:sy n="100" d="100"/>
        </p:scale>
        <p:origin x="-1548" y="122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commentAuthors" Target="commentAuthor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notesMaster" Target="notesMasters/notesMaster1.xml"/><Relationship Id="rId86"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image" Target="../media/image5.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image" Target="../media/image5.e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image" Target="../media/image5.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image" Target="../media/image5.e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image" Target="../media/image5.e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image" Target="../media/image5.e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image" Target="../media/image5.emf"/><Relationship Id="rId4" Type="http://schemas.openxmlformats.org/officeDocument/2006/relationships/image" Target="../media/image19.e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image" Target="../media/image5.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image" Target="../media/image5.e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61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614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61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6FFC861C-6B1B-415B-8C7A-954A4593BE1F}"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379298-0234-46FC-A954-CFDA4C5EF261}" type="slidenum">
              <a:rPr lang="en-US"/>
              <a:pPr/>
              <a:t>1</a:t>
            </a:fld>
            <a:endParaRPr lang="en-US"/>
          </a:p>
        </p:txBody>
      </p:sp>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p:txBody>
          <a:bodyPr/>
          <a:lstStyle/>
          <a:p>
            <a:r>
              <a:rPr lang="en-US"/>
              <a:t>[</a:t>
            </a:r>
            <a:r>
              <a:rPr lang="en-US" b="1"/>
              <a:t>Note to trainer</a:t>
            </a:r>
            <a:r>
              <a:rPr lang="en-US"/>
              <a:t>: For detailed help in customizing this template, see the very last slide. Also, look for additional lesson text in the notes pane of some slides.]</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AA09B33-CEF0-40D2-ACF2-7E5E21705F53}" type="slidenum">
              <a:rPr lang="en-US"/>
              <a:pPr/>
              <a:t>10</a:t>
            </a:fld>
            <a:endParaRPr lang="en-US"/>
          </a:p>
        </p:txBody>
      </p:sp>
      <p:sp>
        <p:nvSpPr>
          <p:cNvPr id="32770" name="Rectangle 2"/>
          <p:cNvSpPr>
            <a:spLocks noGrp="1" noRot="1" noChangeAspect="1" noChangeArrowheads="1" noTextEdit="1"/>
          </p:cNvSpPr>
          <p:nvPr>
            <p:ph type="sldImg"/>
          </p:nvPr>
        </p:nvSpPr>
        <p:spPr>
          <a:ln/>
        </p:spPr>
      </p:sp>
      <p:sp>
        <p:nvSpPr>
          <p:cNvPr id="32771" name="Rectangle 3"/>
          <p:cNvSpPr>
            <a:spLocks noGrp="1" noChangeArrowheads="1"/>
          </p:cNvSpPr>
          <p:nvPr>
            <p:ph type="body" idx="1"/>
          </p:nvPr>
        </p:nvSpPr>
        <p:spPr/>
        <p:txBody>
          <a:bodyPr/>
          <a:lstStyle/>
          <a:p>
            <a:pPr marL="228600" indent="-228600">
              <a:buFontTx/>
              <a:buChar char="•"/>
            </a:pPr>
            <a:r>
              <a:rPr lang="en-US"/>
              <a:t>The </a:t>
            </a:r>
            <a:r>
              <a:rPr lang="en-US" b="1"/>
              <a:t>Message</a:t>
            </a:r>
            <a:r>
              <a:rPr lang="en-US"/>
              <a:t> and </a:t>
            </a:r>
            <a:r>
              <a:rPr lang="en-US" b="1"/>
              <a:t>Options</a:t>
            </a:r>
            <a:r>
              <a:rPr lang="en-US"/>
              <a:t> tabs have groups and commands that you’ll use when you write and send a message.</a:t>
            </a:r>
          </a:p>
          <a:p>
            <a:pPr marL="228600" indent="-228600">
              <a:buFontTx/>
              <a:buChar char="•"/>
            </a:pPr>
            <a:r>
              <a:rPr lang="en-US"/>
              <a:t>The </a:t>
            </a:r>
            <a:r>
              <a:rPr lang="en-US" b="1"/>
              <a:t>Appointment</a:t>
            </a:r>
            <a:r>
              <a:rPr lang="en-US"/>
              <a:t> tab has groups and commands specific to working with a calendar entry. </a:t>
            </a:r>
          </a:p>
          <a:p>
            <a:pPr marL="228600" indent="-228600">
              <a:buFontTx/>
              <a:buChar char="•"/>
            </a:pPr>
            <a:r>
              <a:rPr lang="en-US"/>
              <a:t>The </a:t>
            </a:r>
            <a:r>
              <a:rPr lang="en-US" b="1"/>
              <a:t>Contact</a:t>
            </a:r>
            <a:r>
              <a:rPr lang="en-US"/>
              <a:t> tab has groups and commands to help you keep contact information up to date.</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9143A2-6B44-47F7-92B5-2789BD7E46EE}" type="slidenum">
              <a:rPr lang="en-US"/>
              <a:pPr/>
              <a:t>11</a:t>
            </a:fld>
            <a:endParaRPr lang="en-US"/>
          </a:p>
        </p:txBody>
      </p:sp>
      <p:sp>
        <p:nvSpPr>
          <p:cNvPr id="177154" name="Rectangle 2"/>
          <p:cNvSpPr>
            <a:spLocks noGrp="1" noRot="1" noChangeAspect="1" noChangeArrowheads="1" noTextEdit="1"/>
          </p:cNvSpPr>
          <p:nvPr>
            <p:ph type="sldImg"/>
          </p:nvPr>
        </p:nvSpPr>
        <p:spPr>
          <a:ln/>
        </p:spPr>
      </p:sp>
      <p:sp>
        <p:nvSpPr>
          <p:cNvPr id="1771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77A7EA9-AE56-4D52-8A54-B6E51190FA08}" type="slidenum">
              <a:rPr lang="en-US"/>
              <a:pPr/>
              <a:t>12</a:t>
            </a:fld>
            <a:endParaRPr lang="en-US"/>
          </a:p>
        </p:txBody>
      </p:sp>
      <p:sp>
        <p:nvSpPr>
          <p:cNvPr id="179202" name="Rectangle 2"/>
          <p:cNvSpPr>
            <a:spLocks noGrp="1" noRot="1" noChangeAspect="1" noChangeArrowheads="1" noTextEdit="1"/>
          </p:cNvSpPr>
          <p:nvPr>
            <p:ph type="sldImg"/>
          </p:nvPr>
        </p:nvSpPr>
        <p:spPr>
          <a:ln/>
        </p:spPr>
      </p:sp>
      <p:sp>
        <p:nvSpPr>
          <p:cNvPr id="1792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BC84983-A152-4FF8-A940-E1A638925CBE}" type="slidenum">
              <a:rPr lang="en-US"/>
              <a:pPr/>
              <a:t>13</a:t>
            </a:fld>
            <a:endParaRPr lang="en-US"/>
          </a:p>
        </p:txBody>
      </p:sp>
      <p:sp>
        <p:nvSpPr>
          <p:cNvPr id="175106" name="Rectangle 2"/>
          <p:cNvSpPr>
            <a:spLocks noGrp="1" noRot="1" noChangeAspect="1" noChangeArrowheads="1" noTextEdit="1"/>
          </p:cNvSpPr>
          <p:nvPr>
            <p:ph type="sldImg"/>
          </p:nvPr>
        </p:nvSpPr>
        <p:spPr>
          <a:ln/>
        </p:spPr>
      </p:sp>
      <p:sp>
        <p:nvSpPr>
          <p:cNvPr id="175107" name="Rectangle 3"/>
          <p:cNvSpPr>
            <a:spLocks noGrp="1" noChangeArrowheads="1"/>
          </p:cNvSpPr>
          <p:nvPr>
            <p:ph type="body" idx="1"/>
          </p:nvPr>
        </p:nvSpPr>
        <p:spPr/>
        <p:txBody>
          <a:bodyPr/>
          <a:lstStyle/>
          <a:p>
            <a:r>
              <a:rPr lang="en-US"/>
              <a:t>The Quick Reference Card, linked to at the end of this course, includes the detailed steps for adding commands to the Quick Access Toolbar.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88A8E91-91EA-44A9-97DB-1EEA457D25CE}" type="slidenum">
              <a:rPr lang="en-US"/>
              <a:pPr/>
              <a:t>14</a:t>
            </a:fld>
            <a:endParaRPr lang="en-US"/>
          </a:p>
        </p:txBody>
      </p:sp>
      <p:sp>
        <p:nvSpPr>
          <p:cNvPr id="181250" name="Rectangle 2"/>
          <p:cNvSpPr>
            <a:spLocks noGrp="1" noRot="1" noChangeAspect="1" noChangeArrowheads="1" noTextEdit="1"/>
          </p:cNvSpPr>
          <p:nvPr>
            <p:ph type="sldImg"/>
          </p:nvPr>
        </p:nvSpPr>
        <p:spPr>
          <a:ln/>
        </p:spPr>
      </p:sp>
      <p:sp>
        <p:nvSpPr>
          <p:cNvPr id="1812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B8AE6DF-D17A-4788-95D7-9BF8DE233F45}" type="slidenum">
              <a:rPr lang="en-US"/>
              <a:pPr/>
              <a:t>15</a:t>
            </a:fld>
            <a:endParaRPr lang="en-US"/>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ECC5517-3A96-4709-9175-B540B1A0DAE1}" type="slidenum">
              <a:rPr lang="en-US"/>
              <a:pPr/>
              <a:t>16</a:t>
            </a:fld>
            <a:endParaRPr lang="en-US"/>
          </a:p>
        </p:txBody>
      </p:sp>
      <p:sp>
        <p:nvSpPr>
          <p:cNvPr id="183298" name="Rectangle 2"/>
          <p:cNvSpPr>
            <a:spLocks noGrp="1" noRot="1" noChangeAspect="1" noChangeArrowheads="1" noTextEdit="1"/>
          </p:cNvSpPr>
          <p:nvPr>
            <p:ph type="sldImg"/>
          </p:nvPr>
        </p:nvSpPr>
        <p:spPr>
          <a:ln/>
        </p:spPr>
      </p:sp>
      <p:sp>
        <p:nvSpPr>
          <p:cNvPr id="183299" name="Rectangle 3"/>
          <p:cNvSpPr>
            <a:spLocks noGrp="1" noChangeArrowheads="1"/>
          </p:cNvSpPr>
          <p:nvPr>
            <p:ph type="body" idx="1"/>
          </p:nvPr>
        </p:nvSpPr>
        <p:spPr/>
        <p:txBody>
          <a:bodyPr/>
          <a:lstStyle/>
          <a:p>
            <a:pPr marL="285750" indent="-285750"/>
            <a:r>
              <a:rPr lang="en-US" b="1"/>
              <a:t>Notes</a:t>
            </a:r>
            <a:r>
              <a:rPr lang="en-US"/>
              <a:t>    </a:t>
            </a:r>
          </a:p>
          <a:p>
            <a:pPr marL="285750" indent="-285750">
              <a:buFontTx/>
              <a:buChar char="•"/>
            </a:pPr>
            <a:r>
              <a:rPr lang="en-US"/>
              <a:t>The majority of keyboard shortcuts that use the CTRL key, such as CTRL+N for New, CTRL+C for Copy, and CTRL+V for Paste, have not changed. </a:t>
            </a:r>
          </a:p>
          <a:p>
            <a:pPr marL="285750" indent="-285750">
              <a:buFontTx/>
              <a:buChar char="•"/>
            </a:pPr>
            <a:r>
              <a:rPr lang="en-US"/>
              <a:t>The Quick Reference Card, linked to at the end of this course, contains pointers to more information about using the keyboard to access menus and commands.</a:t>
            </a:r>
          </a:p>
          <a:p>
            <a:pPr marL="285750" indent="-285750"/>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20DA13-0EE3-49FB-ACD8-22D9A1D2C3B5}" type="slidenum">
              <a:rPr lang="en-US"/>
              <a:pPr/>
              <a:t>17</a:t>
            </a:fld>
            <a:endParaRPr lang="en-US"/>
          </a:p>
        </p:txBody>
      </p:sp>
      <p:sp>
        <p:nvSpPr>
          <p:cNvPr id="89090" name="Rectangle 2"/>
          <p:cNvSpPr>
            <a:spLocks noGrp="1" noRot="1" noChangeAspect="1" noChangeArrowheads="1" noTextEdit="1"/>
          </p:cNvSpPr>
          <p:nvPr>
            <p:ph type="sldImg"/>
          </p:nvPr>
        </p:nvSpPr>
        <p:spPr>
          <a:ln/>
        </p:spPr>
      </p:sp>
      <p:sp>
        <p:nvSpPr>
          <p:cNvPr id="89091" name="Rectangle 3"/>
          <p:cNvSpPr>
            <a:spLocks noGrp="1" noChangeArrowheads="1"/>
          </p:cNvSpPr>
          <p:nvPr>
            <p:ph type="body" idx="1"/>
          </p:nvPr>
        </p:nvSpPr>
        <p:spPr/>
        <p:txBody>
          <a:bodyPr/>
          <a:lstStyle/>
          <a:p>
            <a:r>
              <a:rPr lang="en-US"/>
              <a:t>Examples of program options include the standard reminder time for appointments or the default location for saving sent messages. </a:t>
            </a:r>
          </a:p>
          <a:p>
            <a:r>
              <a:rPr lang="en-US"/>
              <a:t>Note that some things </a:t>
            </a:r>
            <a:r>
              <a:rPr lang="en-US" i="1"/>
              <a:t>have</a:t>
            </a:r>
            <a:r>
              <a:rPr lang="en-US"/>
              <a:t> changed with options. The next section covers those changes. </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0AF1AC3-A41C-41D1-94A7-0AF42110E09D}" type="slidenum">
              <a:rPr lang="en-US"/>
              <a:pPr/>
              <a:t>18</a:t>
            </a:fld>
            <a:endParaRPr lang="en-US"/>
          </a:p>
        </p:txBody>
      </p:sp>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04489E1-EDA6-4F64-A51D-162F9230E764}" type="slidenum">
              <a:rPr lang="en-US"/>
              <a:pPr/>
              <a:t>19</a:t>
            </a:fld>
            <a:endParaRPr lang="en-US"/>
          </a:p>
        </p:txBody>
      </p:sp>
      <p:sp>
        <p:nvSpPr>
          <p:cNvPr id="185346" name="Rectangle 2"/>
          <p:cNvSpPr>
            <a:spLocks noGrp="1" noRot="1" noChangeAspect="1" noChangeArrowheads="1" noTextEdit="1"/>
          </p:cNvSpPr>
          <p:nvPr>
            <p:ph type="sldImg"/>
          </p:nvPr>
        </p:nvSpPr>
        <p:spPr>
          <a:ln/>
        </p:spPr>
      </p:sp>
      <p:sp>
        <p:nvSpPr>
          <p:cNvPr id="185347" name="Rectangle 3"/>
          <p:cNvSpPr>
            <a:spLocks noGrp="1" noChangeArrowheads="1"/>
          </p:cNvSpPr>
          <p:nvPr>
            <p:ph type="body" idx="1"/>
          </p:nvPr>
        </p:nvSpPr>
        <p:spPr/>
        <p:txBody>
          <a:bodyPr/>
          <a:lstStyle/>
          <a:p>
            <a:r>
              <a:rPr lang="en-US" b="1"/>
              <a:t>Note</a:t>
            </a:r>
            <a:r>
              <a:rPr lang="en-US"/>
              <a:t>: Some settings, such as those that you set in the </a:t>
            </a:r>
            <a:r>
              <a:rPr lang="en-US" b="1"/>
              <a:t>Personalize</a:t>
            </a:r>
            <a:r>
              <a:rPr lang="en-US"/>
              <a:t> area of the </a:t>
            </a:r>
            <a:r>
              <a:rPr lang="en-US" b="1"/>
              <a:t>Editor Options</a:t>
            </a:r>
            <a:r>
              <a:rPr lang="en-US"/>
              <a:t> window, are shared among all 2007 Office system programs. However, most changes that you make in </a:t>
            </a:r>
            <a:r>
              <a:rPr lang="en-US" b="1"/>
              <a:t>Editor Options</a:t>
            </a:r>
            <a:r>
              <a:rPr lang="en-US"/>
              <a:t> will apply only to Outlook.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441390E-2C32-463F-BD54-62CF670AFF1F}" type="slidenum">
              <a:rPr lang="en-US"/>
              <a:pPr/>
              <a:t>2</a:t>
            </a:fld>
            <a:endParaRPr lang="en-US"/>
          </a:p>
        </p:txBody>
      </p:sp>
      <p:sp>
        <p:nvSpPr>
          <p:cNvPr id="11266" name="Rectangle 2"/>
          <p:cNvSpPr>
            <a:spLocks noGrp="1" noRot="1" noChangeAspect="1" noChangeArrowheads="1" noTextEdit="1"/>
          </p:cNvSpPr>
          <p:nvPr>
            <p:ph type="sldImg"/>
          </p:nvPr>
        </p:nvSpPr>
        <p:spPr>
          <a:ln/>
        </p:spPr>
      </p:sp>
      <p:sp>
        <p:nvSpPr>
          <p:cNvPr id="112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0C4280-DFE1-41BB-B928-CF9034446932}" type="slidenum">
              <a:rPr lang="en-US"/>
              <a:pPr/>
              <a:t>20</a:t>
            </a:fld>
            <a:endParaRPr lang="en-US"/>
          </a:p>
        </p:txBody>
      </p:sp>
      <p:sp>
        <p:nvSpPr>
          <p:cNvPr id="187394" name="Rectangle 2"/>
          <p:cNvSpPr>
            <a:spLocks noGrp="1" noRot="1" noChangeAspect="1" noChangeArrowheads="1" noTextEdit="1"/>
          </p:cNvSpPr>
          <p:nvPr>
            <p:ph type="sldImg"/>
          </p:nvPr>
        </p:nvSpPr>
        <p:spPr>
          <a:ln/>
        </p:spPr>
      </p:sp>
      <p:sp>
        <p:nvSpPr>
          <p:cNvPr id="187395" name="Rectangle 3"/>
          <p:cNvSpPr>
            <a:spLocks noGrp="1" noChangeArrowheads="1"/>
          </p:cNvSpPr>
          <p:nvPr>
            <p:ph type="body" idx="1"/>
          </p:nvPr>
        </p:nvSpPr>
        <p:spPr/>
        <p:txBody>
          <a:bodyPr/>
          <a:lstStyle/>
          <a:p>
            <a:r>
              <a:rPr lang="en-US"/>
              <a:t>For example, you can choose whether the outgoing message is formatted in Plain Text, HTML, or Rich Text. You can also change where you keep a copy of a particular sent message (or you can specify whether you keep a copy of it at all). </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2C7AAF-9E1E-4C76-A46A-7696DDB63D12}" type="slidenum">
              <a:rPr lang="en-US"/>
              <a:pPr/>
              <a:t>21</a:t>
            </a:fld>
            <a:endParaRPr lang="en-US"/>
          </a:p>
        </p:txBody>
      </p:sp>
      <p:sp>
        <p:nvSpPr>
          <p:cNvPr id="189442" name="Rectangle 2"/>
          <p:cNvSpPr>
            <a:spLocks noGrp="1" noRot="1" noChangeAspect="1" noChangeArrowheads="1" noTextEdit="1"/>
          </p:cNvSpPr>
          <p:nvPr>
            <p:ph type="sldImg"/>
          </p:nvPr>
        </p:nvSpPr>
        <p:spPr>
          <a:ln/>
        </p:spPr>
      </p:sp>
      <p:sp>
        <p:nvSpPr>
          <p:cNvPr id="189443" name="Rectangle 3"/>
          <p:cNvSpPr>
            <a:spLocks noGrp="1" noChangeArrowheads="1"/>
          </p:cNvSpPr>
          <p:nvPr>
            <p:ph type="body" idx="1"/>
          </p:nvPr>
        </p:nvSpPr>
        <p:spPr/>
        <p:txBody>
          <a:bodyPr/>
          <a:lstStyle/>
          <a:p>
            <a:r>
              <a:rPr lang="en-US"/>
              <a:t>You can see the To-Do Bar from Mail, Calendar, Contacts, and so on. </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08D0859-E551-4AC0-8562-788471BC1533}" type="slidenum">
              <a:rPr lang="en-US"/>
              <a:pPr/>
              <a:t>22</a:t>
            </a:fld>
            <a:endParaRPr lang="en-US"/>
          </a:p>
        </p:txBody>
      </p:sp>
      <p:sp>
        <p:nvSpPr>
          <p:cNvPr id="193538" name="Rectangle 2"/>
          <p:cNvSpPr>
            <a:spLocks noGrp="1" noRot="1" noChangeAspect="1" noChangeArrowheads="1" noTextEdit="1"/>
          </p:cNvSpPr>
          <p:nvPr>
            <p:ph type="sldImg"/>
          </p:nvPr>
        </p:nvSpPr>
        <p:spPr>
          <a:ln/>
        </p:spPr>
      </p:sp>
      <p:sp>
        <p:nvSpPr>
          <p:cNvPr id="1935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444B0C4-0237-4088-9BCE-292064BC54D4}" type="slidenum">
              <a:rPr lang="en-US"/>
              <a:pPr/>
              <a:t>23</a:t>
            </a:fld>
            <a:endParaRPr lang="en-US"/>
          </a:p>
        </p:txBody>
      </p:sp>
      <p:sp>
        <p:nvSpPr>
          <p:cNvPr id="191490" name="Rectangle 2"/>
          <p:cNvSpPr>
            <a:spLocks noGrp="1" noRot="1" noChangeAspect="1" noChangeArrowheads="1" noTextEdit="1"/>
          </p:cNvSpPr>
          <p:nvPr>
            <p:ph type="sldImg"/>
          </p:nvPr>
        </p:nvSpPr>
        <p:spPr>
          <a:ln/>
        </p:spPr>
      </p:sp>
      <p:sp>
        <p:nvSpPr>
          <p:cNvPr id="1914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F4D9ACC-2798-4B58-A2AE-A8F01DBE6158}" type="slidenum">
              <a:rPr lang="en-US"/>
              <a:pPr/>
              <a:t>24</a:t>
            </a:fld>
            <a:endParaRPr lang="en-US"/>
          </a:p>
        </p:txBody>
      </p:sp>
      <p:sp>
        <p:nvSpPr>
          <p:cNvPr id="195586" name="Rectangle 2"/>
          <p:cNvSpPr>
            <a:spLocks noGrp="1" noRot="1" noChangeAspect="1" noChangeArrowheads="1" noTextEdit="1"/>
          </p:cNvSpPr>
          <p:nvPr>
            <p:ph type="sldImg"/>
          </p:nvPr>
        </p:nvSpPr>
        <p:spPr>
          <a:ln/>
        </p:spPr>
      </p:sp>
      <p:sp>
        <p:nvSpPr>
          <p:cNvPr id="195587" name="Rectangle 3"/>
          <p:cNvSpPr>
            <a:spLocks noGrp="1" noChangeArrowheads="1"/>
          </p:cNvSpPr>
          <p:nvPr>
            <p:ph type="body" idx="1"/>
          </p:nvPr>
        </p:nvSpPr>
        <p:spPr/>
        <p:txBody>
          <a:bodyPr/>
          <a:lstStyle/>
          <a:p>
            <a:r>
              <a:rPr lang="en-US"/>
              <a:t>In the </a:t>
            </a:r>
            <a:r>
              <a:rPr lang="en-US" b="1"/>
              <a:t>Tasks</a:t>
            </a:r>
            <a:r>
              <a:rPr lang="en-US"/>
              <a:t> area, completed items appear crossed out and “stick” to the day; tasks not marked as complete will automatically be carried over to the next day, until you complete them. </a:t>
            </a:r>
          </a:p>
          <a:p>
            <a:r>
              <a:rPr lang="en-US"/>
              <a:t>The Quick Reference Card, linked to at the end of the course, provides more information about the Outlook calendar. </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82B186-9DB0-448F-B380-60AD044B5A32}" type="slidenum">
              <a:rPr lang="en-US"/>
              <a:pPr/>
              <a:t>25</a:t>
            </a:fld>
            <a:endParaRPr lang="en-US"/>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510B159-4096-4493-BFA1-D357743D874B}" type="slidenum">
              <a:rPr lang="en-US"/>
              <a:pPr/>
              <a:t>26</a:t>
            </a:fld>
            <a:endParaRPr lang="en-US"/>
          </a:p>
        </p:txBody>
      </p:sp>
      <p:sp>
        <p:nvSpPr>
          <p:cNvPr id="273410" name="Rectangle 2"/>
          <p:cNvSpPr>
            <a:spLocks noGrp="1" noRot="1" noChangeAspect="1" noChangeArrowheads="1" noTextEdit="1"/>
          </p:cNvSpPr>
          <p:nvPr>
            <p:ph type="sldImg"/>
          </p:nvPr>
        </p:nvSpPr>
        <p:spPr>
          <a:ln/>
        </p:spPr>
      </p:sp>
      <p:sp>
        <p:nvSpPr>
          <p:cNvPr id="2734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DAC8322-E61C-4184-8537-03E0D7AAEF24}" type="slidenum">
              <a:rPr lang="en-US"/>
              <a:pPr/>
              <a:t>27</a:t>
            </a:fld>
            <a:endParaRPr lang="en-US"/>
          </a:p>
        </p:txBody>
      </p:sp>
      <p:sp>
        <p:nvSpPr>
          <p:cNvPr id="203778" name="Rectangle 2"/>
          <p:cNvSpPr>
            <a:spLocks noGrp="1" noRot="1" noChangeAspect="1" noChangeArrowheads="1" noTextEdit="1"/>
          </p:cNvSpPr>
          <p:nvPr>
            <p:ph type="sldImg"/>
          </p:nvPr>
        </p:nvSpPr>
        <p:spPr>
          <a:ln/>
        </p:spPr>
      </p:sp>
      <p:sp>
        <p:nvSpPr>
          <p:cNvPr id="203779" name="Rectangle 3"/>
          <p:cNvSpPr>
            <a:spLocks noGrp="1" noChangeArrowheads="1"/>
          </p:cNvSpPr>
          <p:nvPr>
            <p:ph type="body" idx="1"/>
          </p:nvPr>
        </p:nvSpPr>
        <p:spPr/>
        <p:txBody>
          <a:bodyPr/>
          <a:lstStyle/>
          <a:p>
            <a:r>
              <a:rPr lang="en-US"/>
              <a:t>[</a:t>
            </a:r>
            <a:r>
              <a:rPr lang="en-US" b="1"/>
              <a:t>Note to trainer</a:t>
            </a:r>
            <a:r>
              <a:rPr lang="en-US"/>
              <a:t>: With Outlook 2007 installed on your computer, you can click the link in the slide to go to an online practice. In the practice, you can work through each of these tasks in Outlook, with instructions to guide you. </a:t>
            </a:r>
            <a:r>
              <a:rPr lang="en-US" b="1"/>
              <a:t>Important</a:t>
            </a:r>
            <a:r>
              <a:rPr lang="en-US"/>
              <a:t>: If you don’t have Outlook 2007, you won’t be able to access the practice instructions.]</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0B8ED75-821B-4005-B912-A6E08339CEB3}" type="slidenum">
              <a:rPr lang="en-US"/>
              <a:pPr/>
              <a:t>29</a:t>
            </a:fld>
            <a:endParaRPr lang="en-US"/>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23C3082-AEEE-4428-BDBD-401F5B5BAC59}" type="slidenum">
              <a:rPr lang="en-US"/>
              <a:pPr/>
              <a:t>31</a:t>
            </a:fld>
            <a:endParaRPr lang="en-US"/>
          </a:p>
        </p:txBody>
      </p:sp>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7BCAB52-03DA-44B2-B557-4BD611A238DF}" type="slidenum">
              <a:rPr lang="en-US"/>
              <a:pPr/>
              <a:t>3</a:t>
            </a:fld>
            <a:endParaRPr lang="en-US"/>
          </a:p>
        </p:txBody>
      </p:sp>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754BB50-82C5-4914-AC48-B0604E01D788}" type="slidenum">
              <a:rPr lang="en-US"/>
              <a:pPr/>
              <a:t>33</a:t>
            </a:fld>
            <a:endParaRPr lang="en-US"/>
          </a:p>
        </p:txBody>
      </p:sp>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CC1338-A1F8-4DF5-86A6-38AFA4A467BE}" type="slidenum">
              <a:rPr lang="en-US"/>
              <a:pPr/>
              <a:t>34</a:t>
            </a:fld>
            <a:endParaRPr lang="en-US"/>
          </a:p>
        </p:txBody>
      </p:sp>
      <p:sp>
        <p:nvSpPr>
          <p:cNvPr id="268290" name="Rectangle 2"/>
          <p:cNvSpPr>
            <a:spLocks noGrp="1" noRot="1" noChangeAspect="1" noChangeArrowheads="1" noTextEdit="1"/>
          </p:cNvSpPr>
          <p:nvPr>
            <p:ph type="sldImg"/>
          </p:nvPr>
        </p:nvSpPr>
        <p:spPr>
          <a:ln/>
        </p:spPr>
      </p:sp>
      <p:sp>
        <p:nvSpPr>
          <p:cNvPr id="2682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4504419-1B7B-4782-ABF3-17EBB7831C02}" type="slidenum">
              <a:rPr lang="en-US"/>
              <a:pPr/>
              <a:t>35</a:t>
            </a:fld>
            <a:endParaRPr lang="en-US"/>
          </a:p>
        </p:txBody>
      </p:sp>
      <p:sp>
        <p:nvSpPr>
          <p:cNvPr id="91138" name="Rectangle 2"/>
          <p:cNvSpPr>
            <a:spLocks noGrp="1" noRot="1" noChangeAspect="1" noChangeArrowheads="1" noTextEdit="1"/>
          </p:cNvSpPr>
          <p:nvPr>
            <p:ph type="sldImg"/>
          </p:nvPr>
        </p:nvSpPr>
        <p:spPr>
          <a:ln/>
        </p:spPr>
      </p:sp>
      <p:sp>
        <p:nvSpPr>
          <p:cNvPr id="911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125BE47-C166-469A-8F97-251A70E9605A}" type="slidenum">
              <a:rPr lang="en-US"/>
              <a:pPr/>
              <a:t>36</a:t>
            </a:fld>
            <a:endParaRPr lang="en-US"/>
          </a:p>
        </p:txBody>
      </p:sp>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p:txBody>
          <a:bodyPr/>
          <a:lstStyle/>
          <a:p>
            <a:r>
              <a:rPr lang="en-US" b="1"/>
              <a:t>All of the old ways to get started in Outlook still work</a:t>
            </a:r>
            <a:r>
              <a:rPr lang="en-US"/>
              <a:t>:</a:t>
            </a:r>
            <a:r>
              <a:rPr lang="en-US" b="1"/>
              <a:t> </a:t>
            </a:r>
            <a:r>
              <a:rPr lang="en-US"/>
              <a:t>Whether you prefer to use the </a:t>
            </a:r>
            <a:r>
              <a:rPr lang="en-US" b="1"/>
              <a:t>New</a:t>
            </a:r>
            <a:r>
              <a:rPr lang="en-US"/>
              <a:t> button or press CTRL+N, you’ll just do what you’ve always done to open a new message. </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093889-E313-4E6F-A3FF-4AFBA062D644}" type="slidenum">
              <a:rPr lang="en-US"/>
              <a:pPr/>
              <a:t>37</a:t>
            </a:fld>
            <a:endParaRPr lang="en-US"/>
          </a:p>
        </p:txBody>
      </p:sp>
      <p:sp>
        <p:nvSpPr>
          <p:cNvPr id="214018" name="Rectangle 2"/>
          <p:cNvSpPr>
            <a:spLocks noGrp="1" noRot="1" noChangeAspect="1" noChangeArrowheads="1" noTextEdit="1"/>
          </p:cNvSpPr>
          <p:nvPr>
            <p:ph type="sldImg"/>
          </p:nvPr>
        </p:nvSpPr>
        <p:spPr>
          <a:ln/>
        </p:spPr>
      </p:sp>
      <p:sp>
        <p:nvSpPr>
          <p:cNvPr id="214019" name="Rectangle 3"/>
          <p:cNvSpPr>
            <a:spLocks noGrp="1" noChangeArrowheads="1"/>
          </p:cNvSpPr>
          <p:nvPr>
            <p:ph type="body" idx="1"/>
          </p:nvPr>
        </p:nvSpPr>
        <p:spPr/>
        <p:txBody>
          <a:bodyPr/>
          <a:lstStyle/>
          <a:p>
            <a:r>
              <a:rPr lang="en-US" b="1"/>
              <a:t>Note</a:t>
            </a:r>
            <a:r>
              <a:rPr lang="en-US"/>
              <a:t>: This isn’t new, but it’s something to remember: Certain groups and buttons will be available only when the cursor is in the body of the e-mail message. For example, formatting commands on the </a:t>
            </a:r>
            <a:r>
              <a:rPr lang="en-US" b="1"/>
              <a:t>Basic Text</a:t>
            </a:r>
            <a:r>
              <a:rPr lang="en-US"/>
              <a:t> tab won’t be available when the cursor is in the </a:t>
            </a:r>
            <a:r>
              <a:rPr lang="en-US" b="1"/>
              <a:t>To</a:t>
            </a:r>
            <a:r>
              <a:rPr lang="en-US"/>
              <a:t> field or the </a:t>
            </a:r>
            <a:r>
              <a:rPr lang="en-US" b="1"/>
              <a:t>Subject</a:t>
            </a:r>
            <a:r>
              <a:rPr lang="en-US"/>
              <a:t> field; to use those commands, you need to move the cursor to the body of the message.</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CCA1717-D716-4BA2-8B18-8ADEDBD88478}" type="slidenum">
              <a:rPr lang="en-US"/>
              <a:pPr/>
              <a:t>38</a:t>
            </a:fld>
            <a:endParaRPr lang="en-US"/>
          </a:p>
        </p:txBody>
      </p:sp>
      <p:sp>
        <p:nvSpPr>
          <p:cNvPr id="216066" name="Rectangle 2"/>
          <p:cNvSpPr>
            <a:spLocks noGrp="1" noRot="1" noChangeAspect="1" noChangeArrowheads="1" noTextEdit="1"/>
          </p:cNvSpPr>
          <p:nvPr>
            <p:ph type="sldImg"/>
          </p:nvPr>
        </p:nvSpPr>
        <p:spPr>
          <a:ln/>
        </p:spPr>
      </p:sp>
      <p:sp>
        <p:nvSpPr>
          <p:cNvPr id="2160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EF171A-9601-46D8-9322-67CE8790F95A}" type="slidenum">
              <a:rPr lang="en-US"/>
              <a:pPr/>
              <a:t>39</a:t>
            </a:fld>
            <a:endParaRPr lang="en-US"/>
          </a:p>
        </p:txBody>
      </p:sp>
      <p:sp>
        <p:nvSpPr>
          <p:cNvPr id="218114" name="Rectangle 2"/>
          <p:cNvSpPr>
            <a:spLocks noGrp="1" noRot="1" noChangeAspect="1" noChangeArrowheads="1" noTextEdit="1"/>
          </p:cNvSpPr>
          <p:nvPr>
            <p:ph type="sldImg"/>
          </p:nvPr>
        </p:nvSpPr>
        <p:spPr>
          <a:ln/>
        </p:spPr>
      </p:sp>
      <p:sp>
        <p:nvSpPr>
          <p:cNvPr id="218115" name="Rectangle 3"/>
          <p:cNvSpPr>
            <a:spLocks noGrp="1" noChangeArrowheads="1"/>
          </p:cNvSpPr>
          <p:nvPr>
            <p:ph type="body" idx="1"/>
          </p:nvPr>
        </p:nvSpPr>
        <p:spPr/>
        <p:txBody>
          <a:bodyPr/>
          <a:lstStyle/>
          <a:p>
            <a:r>
              <a:rPr lang="en-US"/>
              <a:t>You can use Bcc (short for blind carbon copy) to send messages without exposing the names of the recipients to each other—it’s one way to respect the privacy of the people to whom you’re sending e-mail.</a:t>
            </a:r>
          </a:p>
          <a:p>
            <a:r>
              <a:rPr lang="en-US" b="1"/>
              <a:t>Tip</a:t>
            </a:r>
            <a:r>
              <a:rPr lang="en-US"/>
              <a:t>: You can show or hide the </a:t>
            </a:r>
            <a:r>
              <a:rPr lang="en-US" b="1"/>
              <a:t>Bcc</a:t>
            </a:r>
            <a:r>
              <a:rPr lang="en-US"/>
              <a:t> field as you need to by adding the </a:t>
            </a:r>
            <a:r>
              <a:rPr lang="en-US" b="1"/>
              <a:t>Show Bcc</a:t>
            </a:r>
            <a:r>
              <a:rPr lang="en-US"/>
              <a:t> button to the Quick Access Toolbar. However, you don’t have to turn on or off the </a:t>
            </a:r>
            <a:r>
              <a:rPr lang="en-US" b="1"/>
              <a:t>Bcc</a:t>
            </a:r>
            <a:r>
              <a:rPr lang="en-US"/>
              <a:t> field every time you send a message; the </a:t>
            </a:r>
            <a:r>
              <a:rPr lang="en-US" b="1"/>
              <a:t>Bcc</a:t>
            </a:r>
            <a:r>
              <a:rPr lang="en-US"/>
              <a:t> field won’t show on the received message, even if you don’t turn it off in the sent message. </a:t>
            </a: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7ADDB24-8239-47AA-97DF-E4E42E3163DB}" type="slidenum">
              <a:rPr lang="en-US"/>
              <a:pPr/>
              <a:t>40</a:t>
            </a:fld>
            <a:endParaRPr lang="en-US"/>
          </a:p>
        </p:txBody>
      </p:sp>
      <p:sp>
        <p:nvSpPr>
          <p:cNvPr id="220162" name="Rectangle 2"/>
          <p:cNvSpPr>
            <a:spLocks noGrp="1" noRot="1" noChangeAspect="1" noChangeArrowheads="1" noTextEdit="1"/>
          </p:cNvSpPr>
          <p:nvPr>
            <p:ph type="sldImg"/>
          </p:nvPr>
        </p:nvSpPr>
        <p:spPr>
          <a:ln/>
        </p:spPr>
      </p:sp>
      <p:sp>
        <p:nvSpPr>
          <p:cNvPr id="2201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7EDF4E0-1EBC-4D31-9495-A63086850B02}" type="slidenum">
              <a:rPr lang="en-US"/>
              <a:pPr/>
              <a:t>41</a:t>
            </a:fld>
            <a:endParaRPr lang="en-US"/>
          </a:p>
        </p:txBody>
      </p:sp>
      <p:sp>
        <p:nvSpPr>
          <p:cNvPr id="222210" name="Rectangle 2"/>
          <p:cNvSpPr>
            <a:spLocks noGrp="1" noRot="1" noChangeAspect="1" noChangeArrowheads="1" noTextEdit="1"/>
          </p:cNvSpPr>
          <p:nvPr>
            <p:ph type="sldImg"/>
          </p:nvPr>
        </p:nvSpPr>
        <p:spPr>
          <a:ln/>
        </p:spPr>
      </p:sp>
      <p:sp>
        <p:nvSpPr>
          <p:cNvPr id="2222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A2CB851-65E8-4024-9AEB-F9E7F5630187}" type="slidenum">
              <a:rPr lang="en-US"/>
              <a:pPr/>
              <a:t>42</a:t>
            </a:fld>
            <a:endParaRPr lang="en-US"/>
          </a:p>
        </p:txBody>
      </p:sp>
      <p:sp>
        <p:nvSpPr>
          <p:cNvPr id="224258" name="Rectangle 2"/>
          <p:cNvSpPr>
            <a:spLocks noGrp="1" noRot="1" noChangeAspect="1" noChangeArrowheads="1" noTextEdit="1"/>
          </p:cNvSpPr>
          <p:nvPr>
            <p:ph type="sldImg"/>
          </p:nvPr>
        </p:nvSpPr>
        <p:spPr>
          <a:ln/>
        </p:spPr>
      </p:sp>
      <p:sp>
        <p:nvSpPr>
          <p:cNvPr id="2242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272B435-B3DC-41A2-8959-952D942BB0D1}" type="slidenum">
              <a:rPr lang="en-US"/>
              <a:pPr/>
              <a:t>4</a:t>
            </a:fld>
            <a:endParaRPr lang="en-US"/>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270ADD1-4AD5-4449-9D9D-6874BA0499D9}" type="slidenum">
              <a:rPr lang="en-US"/>
              <a:pPr/>
              <a:t>43</a:t>
            </a:fld>
            <a:endParaRPr lang="en-US"/>
          </a:p>
        </p:txBody>
      </p:sp>
      <p:sp>
        <p:nvSpPr>
          <p:cNvPr id="226306" name="Rectangle 2"/>
          <p:cNvSpPr>
            <a:spLocks noGrp="1" noRot="1" noChangeAspect="1" noChangeArrowheads="1" noTextEdit="1"/>
          </p:cNvSpPr>
          <p:nvPr>
            <p:ph type="sldImg"/>
          </p:nvPr>
        </p:nvSpPr>
        <p:spPr>
          <a:ln/>
        </p:spPr>
      </p:sp>
      <p:sp>
        <p:nvSpPr>
          <p:cNvPr id="226307" name="Rectangle 3"/>
          <p:cNvSpPr>
            <a:spLocks noGrp="1" noChangeArrowheads="1"/>
          </p:cNvSpPr>
          <p:nvPr>
            <p:ph type="body" idx="1"/>
          </p:nvPr>
        </p:nvSpPr>
        <p:spPr/>
        <p:txBody>
          <a:bodyPr/>
          <a:lstStyle/>
          <a:p>
            <a:r>
              <a:rPr lang="en-US"/>
              <a:t>The message itself is moved to the </a:t>
            </a:r>
            <a:r>
              <a:rPr lang="en-US" b="1"/>
              <a:t>Sent Items</a:t>
            </a:r>
            <a:r>
              <a:rPr lang="en-US"/>
              <a:t> folder once you send it. </a:t>
            </a: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90B1412-D9A4-4B2B-8F50-234DB8504D76}" type="slidenum">
              <a:rPr lang="en-US"/>
              <a:pPr/>
              <a:t>44</a:t>
            </a:fld>
            <a:endParaRPr lang="en-US"/>
          </a:p>
        </p:txBody>
      </p:sp>
      <p:sp>
        <p:nvSpPr>
          <p:cNvPr id="228354" name="Rectangle 2"/>
          <p:cNvSpPr>
            <a:spLocks noGrp="1" noRot="1" noChangeAspect="1" noChangeArrowheads="1" noTextEdit="1"/>
          </p:cNvSpPr>
          <p:nvPr>
            <p:ph type="sldImg"/>
          </p:nvPr>
        </p:nvSpPr>
        <p:spPr>
          <a:ln/>
        </p:spPr>
      </p:sp>
      <p:sp>
        <p:nvSpPr>
          <p:cNvPr id="228355" name="Rectangle 3"/>
          <p:cNvSpPr>
            <a:spLocks noGrp="1" noChangeArrowheads="1"/>
          </p:cNvSpPr>
          <p:nvPr>
            <p:ph type="body" idx="1"/>
          </p:nvPr>
        </p:nvSpPr>
        <p:spPr/>
        <p:txBody>
          <a:bodyPr/>
          <a:lstStyle/>
          <a:p>
            <a:r>
              <a:rPr lang="en-US"/>
              <a:t>The </a:t>
            </a:r>
            <a:r>
              <a:rPr lang="en-US" b="1"/>
              <a:t>bell icon </a:t>
            </a:r>
            <a:r>
              <a:rPr lang="en-US"/>
              <a:t>indicates to the recipient that the message includes a reminder. </a:t>
            </a:r>
          </a:p>
          <a:p>
            <a:r>
              <a:rPr lang="en-US"/>
              <a:t>Note that the item will </a:t>
            </a:r>
            <a:r>
              <a:rPr lang="en-US" i="1"/>
              <a:t>not</a:t>
            </a:r>
            <a:r>
              <a:rPr lang="en-US"/>
              <a:t> be added to the recipient’s To-Do Bar—creating a to-do list is a matter of personal choice.</a:t>
            </a: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341CE06-8052-48A8-9B1D-12A23D405F68}" type="slidenum">
              <a:rPr lang="en-US"/>
              <a:pPr/>
              <a:t>45</a:t>
            </a:fld>
            <a:endParaRPr lang="en-US"/>
          </a:p>
        </p:txBody>
      </p:sp>
      <p:sp>
        <p:nvSpPr>
          <p:cNvPr id="230402" name="Rectangle 2"/>
          <p:cNvSpPr>
            <a:spLocks noGrp="1" noRot="1" noChangeAspect="1" noChangeArrowheads="1" noTextEdit="1"/>
          </p:cNvSpPr>
          <p:nvPr>
            <p:ph type="sldImg"/>
          </p:nvPr>
        </p:nvSpPr>
        <p:spPr>
          <a:ln/>
        </p:spPr>
      </p:sp>
      <p:sp>
        <p:nvSpPr>
          <p:cNvPr id="2304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5FDF08E-5E59-4CB4-AD2C-ADF034F76FFB}" type="slidenum">
              <a:rPr lang="en-US"/>
              <a:pPr/>
              <a:t>46</a:t>
            </a:fld>
            <a:endParaRPr lang="en-US"/>
          </a:p>
        </p:txBody>
      </p:sp>
      <p:sp>
        <p:nvSpPr>
          <p:cNvPr id="232450" name="Rectangle 2"/>
          <p:cNvSpPr>
            <a:spLocks noGrp="1" noRot="1" noChangeAspect="1" noChangeArrowheads="1" noTextEdit="1"/>
          </p:cNvSpPr>
          <p:nvPr>
            <p:ph type="sldImg"/>
          </p:nvPr>
        </p:nvSpPr>
        <p:spPr>
          <a:ln/>
        </p:spPr>
      </p:sp>
      <p:sp>
        <p:nvSpPr>
          <p:cNvPr id="2324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121B4B1-00DB-430F-A3F2-C98D334A6D48}" type="slidenum">
              <a:rPr lang="en-US"/>
              <a:pPr/>
              <a:t>47</a:t>
            </a:fld>
            <a:endParaRPr lang="en-US"/>
          </a:p>
        </p:txBody>
      </p:sp>
      <p:sp>
        <p:nvSpPr>
          <p:cNvPr id="234498" name="Rectangle 2"/>
          <p:cNvSpPr>
            <a:spLocks noGrp="1" noRot="1" noChangeAspect="1" noChangeArrowheads="1" noTextEdit="1"/>
          </p:cNvSpPr>
          <p:nvPr>
            <p:ph type="sldImg"/>
          </p:nvPr>
        </p:nvSpPr>
        <p:spPr>
          <a:ln/>
        </p:spPr>
      </p:sp>
      <p:sp>
        <p:nvSpPr>
          <p:cNvPr id="2344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1C8D6D-34D6-4149-AE04-18F8F7252EE0}" type="slidenum">
              <a:rPr lang="en-US"/>
              <a:pPr/>
              <a:t>48</a:t>
            </a:fld>
            <a:endParaRPr lang="en-US"/>
          </a:p>
        </p:txBody>
      </p:sp>
      <p:sp>
        <p:nvSpPr>
          <p:cNvPr id="236546" name="Rectangle 2"/>
          <p:cNvSpPr>
            <a:spLocks noGrp="1" noRot="1" noChangeAspect="1" noChangeArrowheads="1" noTextEdit="1"/>
          </p:cNvSpPr>
          <p:nvPr>
            <p:ph type="sldImg"/>
          </p:nvPr>
        </p:nvSpPr>
        <p:spPr>
          <a:ln/>
        </p:spPr>
      </p:sp>
      <p:sp>
        <p:nvSpPr>
          <p:cNvPr id="236547" name="Rectangle 3"/>
          <p:cNvSpPr>
            <a:spLocks noGrp="1" noChangeArrowheads="1"/>
          </p:cNvSpPr>
          <p:nvPr>
            <p:ph type="body" idx="1"/>
          </p:nvPr>
        </p:nvSpPr>
        <p:spPr/>
        <p:txBody>
          <a:bodyPr/>
          <a:lstStyle/>
          <a:p>
            <a:r>
              <a:rPr lang="en-US" b="1"/>
              <a:t>Note</a:t>
            </a:r>
            <a:r>
              <a:rPr lang="en-US"/>
              <a:t>: If you don’t see the </a:t>
            </a:r>
            <a:r>
              <a:rPr lang="en-US" b="1"/>
              <a:t>Recall This Message</a:t>
            </a:r>
            <a:r>
              <a:rPr lang="en-US"/>
              <a:t> command, it’s probably because you’re not using Microsoft Exchange Server for your e-mail. The Quick Reference Card, linked to the end of this course, has more information about how you can verify this. </a:t>
            </a: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3031D9E-36F9-4967-B87F-9126A9335683}" type="slidenum">
              <a:rPr lang="en-US"/>
              <a:pPr/>
              <a:t>49</a:t>
            </a:fld>
            <a:endParaRPr lang="en-US"/>
          </a:p>
        </p:txBody>
      </p:sp>
      <p:sp>
        <p:nvSpPr>
          <p:cNvPr id="238594" name="Rectangle 2"/>
          <p:cNvSpPr>
            <a:spLocks noGrp="1" noRot="1" noChangeAspect="1" noChangeArrowheads="1" noTextEdit="1"/>
          </p:cNvSpPr>
          <p:nvPr>
            <p:ph type="sldImg"/>
          </p:nvPr>
        </p:nvSpPr>
        <p:spPr>
          <a:ln/>
        </p:spPr>
      </p:sp>
      <p:sp>
        <p:nvSpPr>
          <p:cNvPr id="2385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95ACEC-A0D0-4250-9405-BCB6C1C4DAF2}" type="slidenum">
              <a:rPr lang="en-US"/>
              <a:pPr/>
              <a:t>50</a:t>
            </a:fld>
            <a:endParaRPr lang="en-US"/>
          </a:p>
        </p:txBody>
      </p:sp>
      <p:sp>
        <p:nvSpPr>
          <p:cNvPr id="240642" name="Rectangle 2"/>
          <p:cNvSpPr>
            <a:spLocks noGrp="1" noRot="1" noChangeAspect="1" noChangeArrowheads="1" noTextEdit="1"/>
          </p:cNvSpPr>
          <p:nvPr>
            <p:ph type="sldImg"/>
          </p:nvPr>
        </p:nvSpPr>
        <p:spPr>
          <a:ln/>
        </p:spPr>
      </p:sp>
      <p:sp>
        <p:nvSpPr>
          <p:cNvPr id="240643" name="Rectangle 3"/>
          <p:cNvSpPr>
            <a:spLocks noGrp="1" noChangeArrowheads="1"/>
          </p:cNvSpPr>
          <p:nvPr>
            <p:ph type="body" idx="1"/>
          </p:nvPr>
        </p:nvSpPr>
        <p:spPr/>
        <p:txBody>
          <a:bodyPr/>
          <a:lstStyle/>
          <a:p>
            <a:r>
              <a:rPr lang="en-US" b="1"/>
              <a:t>Note</a:t>
            </a:r>
            <a:r>
              <a:rPr lang="en-US"/>
              <a:t>: The way that you set the standard reminder time for all appointments has not changed. You still do that by clicking </a:t>
            </a:r>
            <a:r>
              <a:rPr lang="en-US" b="1"/>
              <a:t>Options</a:t>
            </a:r>
            <a:r>
              <a:rPr lang="en-US"/>
              <a:t> on the </a:t>
            </a:r>
            <a:r>
              <a:rPr lang="en-US" b="1"/>
              <a:t>Tools</a:t>
            </a:r>
            <a:r>
              <a:rPr lang="en-US"/>
              <a:t> menu in the main Outlook window, and then setting the default time on the </a:t>
            </a:r>
            <a:r>
              <a:rPr lang="en-US" b="1"/>
              <a:t>Preferences</a:t>
            </a:r>
            <a:r>
              <a:rPr lang="en-US"/>
              <a:t> tab, under </a:t>
            </a:r>
            <a:r>
              <a:rPr lang="en-US" b="1"/>
              <a:t>Calendar</a:t>
            </a:r>
            <a:r>
              <a:rPr lang="en-US"/>
              <a:t>.</a:t>
            </a: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F4A9A1B-CA2D-48CE-B806-6FA9471D6450}" type="slidenum">
              <a:rPr lang="en-US"/>
              <a:pPr/>
              <a:t>51</a:t>
            </a:fld>
            <a:endParaRPr lang="en-US"/>
          </a:p>
        </p:txBody>
      </p:sp>
      <p:sp>
        <p:nvSpPr>
          <p:cNvPr id="95234" name="Rectangle 2"/>
          <p:cNvSpPr>
            <a:spLocks noGrp="1" noRot="1" noChangeAspect="1" noChangeArrowheads="1" noTextEdit="1"/>
          </p:cNvSpPr>
          <p:nvPr>
            <p:ph type="sldImg"/>
          </p:nvPr>
        </p:nvSpPr>
        <p:spPr>
          <a:ln/>
        </p:spPr>
      </p:sp>
      <p:sp>
        <p:nvSpPr>
          <p:cNvPr id="952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467D9B-2182-4ACD-AC32-E20A08C2147B}" type="slidenum">
              <a:rPr lang="en-US"/>
              <a:pPr/>
              <a:t>52</a:t>
            </a:fld>
            <a:endParaRPr lang="en-US"/>
          </a:p>
        </p:txBody>
      </p:sp>
      <p:sp>
        <p:nvSpPr>
          <p:cNvPr id="242690" name="Rectangle 2"/>
          <p:cNvSpPr>
            <a:spLocks noGrp="1" noRot="1" noChangeAspect="1" noChangeArrowheads="1" noTextEdit="1"/>
          </p:cNvSpPr>
          <p:nvPr>
            <p:ph type="sldImg"/>
          </p:nvPr>
        </p:nvSpPr>
        <p:spPr>
          <a:ln/>
        </p:spPr>
      </p:sp>
      <p:sp>
        <p:nvSpPr>
          <p:cNvPr id="2426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355242C-2A01-41FC-8737-5D169B4F508E}" type="slidenum">
              <a:rPr lang="en-US"/>
              <a:pPr/>
              <a:t>5</a:t>
            </a:fld>
            <a:endParaRPr lang="en-US"/>
          </a:p>
        </p:txBody>
      </p:sp>
      <p:sp>
        <p:nvSpPr>
          <p:cNvPr id="267266" name="Rectangle 2"/>
          <p:cNvSpPr>
            <a:spLocks noGrp="1" noRot="1" noChangeAspect="1" noChangeArrowheads="1" noTextEdit="1"/>
          </p:cNvSpPr>
          <p:nvPr>
            <p:ph type="sldImg"/>
          </p:nvPr>
        </p:nvSpPr>
        <p:spPr>
          <a:ln/>
        </p:spPr>
      </p:sp>
      <p:sp>
        <p:nvSpPr>
          <p:cNvPr id="2672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7967213-1D37-4329-88C0-BD0152834FBA}" type="slidenum">
              <a:rPr lang="en-US"/>
              <a:pPr/>
              <a:t>53</a:t>
            </a:fld>
            <a:endParaRPr lang="en-US"/>
          </a:p>
        </p:txBody>
      </p:sp>
      <p:sp>
        <p:nvSpPr>
          <p:cNvPr id="244738" name="Rectangle 2"/>
          <p:cNvSpPr>
            <a:spLocks noGrp="1" noRot="1" noChangeAspect="1" noChangeArrowheads="1" noTextEdit="1"/>
          </p:cNvSpPr>
          <p:nvPr>
            <p:ph type="sldImg"/>
          </p:nvPr>
        </p:nvSpPr>
        <p:spPr>
          <a:ln/>
        </p:spPr>
      </p:sp>
      <p:sp>
        <p:nvSpPr>
          <p:cNvPr id="244739" name="Rectangle 3"/>
          <p:cNvSpPr>
            <a:spLocks noGrp="1" noChangeArrowheads="1"/>
          </p:cNvSpPr>
          <p:nvPr>
            <p:ph type="body" idx="1"/>
          </p:nvPr>
        </p:nvSpPr>
        <p:spPr/>
        <p:txBody>
          <a:bodyPr/>
          <a:lstStyle/>
          <a:p>
            <a:r>
              <a:rPr lang="en-US"/>
              <a:t>To edit a contact’s Electronic Business Card, click the </a:t>
            </a:r>
            <a:r>
              <a:rPr lang="en-US" b="1"/>
              <a:t>Edit Business Card</a:t>
            </a:r>
            <a:r>
              <a:rPr lang="en-US"/>
              <a:t> button on the </a:t>
            </a:r>
            <a:r>
              <a:rPr lang="en-US" b="1"/>
              <a:t>Contact</a:t>
            </a:r>
            <a:r>
              <a:rPr lang="en-US"/>
              <a:t> tab. </a:t>
            </a: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58811AB-A80B-41D4-A215-C5DA0FD61C36}" type="slidenum">
              <a:rPr lang="en-US"/>
              <a:pPr/>
              <a:t>54</a:t>
            </a:fld>
            <a:endParaRPr lang="en-US"/>
          </a:p>
        </p:txBody>
      </p:sp>
      <p:sp>
        <p:nvSpPr>
          <p:cNvPr id="246786" name="Rectangle 2"/>
          <p:cNvSpPr>
            <a:spLocks noGrp="1" noRot="1" noChangeAspect="1" noChangeArrowheads="1" noTextEdit="1"/>
          </p:cNvSpPr>
          <p:nvPr>
            <p:ph type="sldImg"/>
          </p:nvPr>
        </p:nvSpPr>
        <p:spPr>
          <a:ln/>
        </p:spPr>
      </p:sp>
      <p:sp>
        <p:nvSpPr>
          <p:cNvPr id="246787" name="Rectangle 3"/>
          <p:cNvSpPr>
            <a:spLocks noGrp="1" noChangeArrowheads="1"/>
          </p:cNvSpPr>
          <p:nvPr>
            <p:ph type="body" idx="1"/>
          </p:nvPr>
        </p:nvSpPr>
        <p:spPr/>
        <p:txBody>
          <a:bodyPr/>
          <a:lstStyle/>
          <a:p>
            <a:r>
              <a:rPr lang="en-US"/>
              <a:t>[</a:t>
            </a:r>
            <a:r>
              <a:rPr lang="en-US" b="1"/>
              <a:t>Note to trainer</a:t>
            </a:r>
            <a:r>
              <a:rPr lang="en-US"/>
              <a:t>: With Outlook 2007 installed on your computer, you can click the link in the slide to go to an online practice. In the practice, you can work through each of these tasks in Outlook, with instructions to guide you. </a:t>
            </a:r>
            <a:r>
              <a:rPr lang="en-US" b="1"/>
              <a:t>Important</a:t>
            </a:r>
            <a:r>
              <a:rPr lang="en-US"/>
              <a:t>: If you don’t have Outlook 2007, you won’t be able to access the practice instructions.]</a:t>
            </a: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670F51F-2CF9-4ED2-BFA8-07D5FF231672}" type="slidenum">
              <a:rPr lang="en-US"/>
              <a:pPr/>
              <a:t>56</a:t>
            </a:fld>
            <a:endParaRPr lang="en-US"/>
          </a:p>
        </p:txBody>
      </p:sp>
      <p:sp>
        <p:nvSpPr>
          <p:cNvPr id="121858" name="Rectangle 2"/>
          <p:cNvSpPr>
            <a:spLocks noGrp="1" noRot="1" noChangeAspect="1" noChangeArrowheads="1" noTextEdit="1"/>
          </p:cNvSpPr>
          <p:nvPr>
            <p:ph type="sldImg"/>
          </p:nvPr>
        </p:nvSpPr>
        <p:spPr>
          <a:ln/>
        </p:spPr>
      </p:sp>
      <p:sp>
        <p:nvSpPr>
          <p:cNvPr id="1218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1945848-CC0F-47B5-A6F3-C2D7F585CBB7}" type="slidenum">
              <a:rPr lang="en-US"/>
              <a:pPr/>
              <a:t>58</a:t>
            </a:fld>
            <a:endParaRPr lang="en-US"/>
          </a:p>
        </p:txBody>
      </p:sp>
      <p:sp>
        <p:nvSpPr>
          <p:cNvPr id="125954" name="Rectangle 2"/>
          <p:cNvSpPr>
            <a:spLocks noGrp="1" noRot="1" noChangeAspect="1" noChangeArrowheads="1" noTextEdit="1"/>
          </p:cNvSpPr>
          <p:nvPr>
            <p:ph type="sldImg"/>
          </p:nvPr>
        </p:nvSpPr>
        <p:spPr>
          <a:ln/>
        </p:spPr>
      </p:sp>
      <p:sp>
        <p:nvSpPr>
          <p:cNvPr id="1259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EBBEA26-B61C-47AE-95DD-F8F812F2DAB3}" type="slidenum">
              <a:rPr lang="en-US"/>
              <a:pPr/>
              <a:t>60</a:t>
            </a:fld>
            <a:endParaRPr lang="en-US"/>
          </a:p>
        </p:txBody>
      </p:sp>
      <p:sp>
        <p:nvSpPr>
          <p:cNvPr id="130050" name="Rectangle 2"/>
          <p:cNvSpPr>
            <a:spLocks noGrp="1" noRot="1" noChangeAspect="1" noChangeArrowheads="1" noTextEdit="1"/>
          </p:cNvSpPr>
          <p:nvPr>
            <p:ph type="sldImg"/>
          </p:nvPr>
        </p:nvSpPr>
        <p:spPr>
          <a:ln/>
        </p:spPr>
      </p:sp>
      <p:sp>
        <p:nvSpPr>
          <p:cNvPr id="1300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3FA2FA-BBBC-47AD-9C36-E7FBBAEB8337}" type="slidenum">
              <a:rPr lang="en-US"/>
              <a:pPr/>
              <a:t>61</a:t>
            </a:fld>
            <a:endParaRPr lang="en-US"/>
          </a:p>
        </p:txBody>
      </p:sp>
      <p:sp>
        <p:nvSpPr>
          <p:cNvPr id="269314" name="Rectangle 2"/>
          <p:cNvSpPr>
            <a:spLocks noGrp="1" noRot="1" noChangeAspect="1" noChangeArrowheads="1" noTextEdit="1"/>
          </p:cNvSpPr>
          <p:nvPr>
            <p:ph type="sldImg"/>
          </p:nvPr>
        </p:nvSpPr>
        <p:spPr>
          <a:ln/>
        </p:spPr>
      </p:sp>
      <p:sp>
        <p:nvSpPr>
          <p:cNvPr id="2693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BA06B8-27C2-4A65-9647-D5B98B16F53E}" type="slidenum">
              <a:rPr lang="en-US"/>
              <a:pPr/>
              <a:t>62</a:t>
            </a:fld>
            <a:endParaRPr lang="en-US"/>
          </a:p>
        </p:txBody>
      </p:sp>
      <p:sp>
        <p:nvSpPr>
          <p:cNvPr id="132098" name="Rectangle 2"/>
          <p:cNvSpPr>
            <a:spLocks noGrp="1" noRot="1" noChangeAspect="1" noChangeArrowheads="1" noTextEdit="1"/>
          </p:cNvSpPr>
          <p:nvPr>
            <p:ph type="sldImg"/>
          </p:nvPr>
        </p:nvSpPr>
        <p:spPr>
          <a:ln/>
        </p:spPr>
      </p:sp>
      <p:sp>
        <p:nvSpPr>
          <p:cNvPr id="1320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D9AC4D-1400-4988-8EC4-DDDBE37EB073}" type="slidenum">
              <a:rPr lang="en-US"/>
              <a:pPr/>
              <a:t>63</a:t>
            </a:fld>
            <a:endParaRPr lang="en-US"/>
          </a:p>
        </p:txBody>
      </p:sp>
      <p:sp>
        <p:nvSpPr>
          <p:cNvPr id="134146" name="Rectangle 2"/>
          <p:cNvSpPr>
            <a:spLocks noGrp="1" noRot="1" noChangeAspect="1" noChangeArrowheads="1" noTextEdit="1"/>
          </p:cNvSpPr>
          <p:nvPr>
            <p:ph type="sldImg"/>
          </p:nvPr>
        </p:nvSpPr>
        <p:spPr>
          <a:ln/>
        </p:spPr>
      </p:sp>
      <p:sp>
        <p:nvSpPr>
          <p:cNvPr id="1341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28B3880-D190-4E80-8435-C36C145BCAB4}" type="slidenum">
              <a:rPr lang="en-US"/>
              <a:pPr/>
              <a:t>64</a:t>
            </a:fld>
            <a:endParaRPr lang="en-US"/>
          </a:p>
        </p:txBody>
      </p:sp>
      <p:sp>
        <p:nvSpPr>
          <p:cNvPr id="254978" name="Rectangle 2"/>
          <p:cNvSpPr>
            <a:spLocks noGrp="1" noRot="1" noChangeAspect="1" noChangeArrowheads="1" noTextEdit="1"/>
          </p:cNvSpPr>
          <p:nvPr>
            <p:ph type="sldImg"/>
          </p:nvPr>
        </p:nvSpPr>
        <p:spPr>
          <a:ln/>
        </p:spPr>
      </p:sp>
      <p:sp>
        <p:nvSpPr>
          <p:cNvPr id="2549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2AF19A-96BF-4851-A4EF-9CE54B6EC577}" type="slidenum">
              <a:rPr lang="en-US"/>
              <a:pPr/>
              <a:t>65</a:t>
            </a:fld>
            <a:endParaRPr lang="en-US"/>
          </a:p>
        </p:txBody>
      </p:sp>
      <p:sp>
        <p:nvSpPr>
          <p:cNvPr id="258050" name="Rectangle 2"/>
          <p:cNvSpPr>
            <a:spLocks noGrp="1" noRot="1" noChangeAspect="1" noChangeArrowheads="1" noTextEdit="1"/>
          </p:cNvSpPr>
          <p:nvPr>
            <p:ph type="sldImg"/>
          </p:nvPr>
        </p:nvSpPr>
        <p:spPr>
          <a:ln/>
        </p:spPr>
      </p:sp>
      <p:sp>
        <p:nvSpPr>
          <p:cNvPr id="258051" name="Rectangle 3"/>
          <p:cNvSpPr>
            <a:spLocks noGrp="1" noChangeArrowheads="1"/>
          </p:cNvSpPr>
          <p:nvPr>
            <p:ph type="body" idx="1"/>
          </p:nvPr>
        </p:nvSpPr>
        <p:spPr/>
        <p:txBody>
          <a:bodyPr/>
          <a:lstStyle/>
          <a:p>
            <a:r>
              <a:rPr lang="en-US"/>
              <a:t>To see a complete list of blocked file types and read more about how to avoid having your attached files blocked, see the article “Blocked attachments in Outlook.” The Quick Reference Guide, which is linked to at the end of this course, contains a link to that article.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4ADF0EF-DD64-4362-A185-1EA61A0944C7}" type="slidenum">
              <a:rPr lang="en-US"/>
              <a:pPr/>
              <a:t>6</a:t>
            </a:fld>
            <a:endParaRPr lang="en-US"/>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p:txBody>
          <a:bodyPr/>
          <a:lstStyle/>
          <a:p>
            <a:r>
              <a:rPr lang="en-US"/>
              <a:t>And the great changes don’t end with the Ribbon—there’s a lot more that’s new to help you work faster and more efficiently. To name just a few of these things, there’s the </a:t>
            </a:r>
            <a:r>
              <a:rPr lang="en-US" b="1"/>
              <a:t>To-Do Bar</a:t>
            </a:r>
            <a:r>
              <a:rPr lang="en-US"/>
              <a:t>, </a:t>
            </a:r>
            <a:r>
              <a:rPr lang="en-US" b="1"/>
              <a:t>new navigation in the calendar</a:t>
            </a:r>
            <a:r>
              <a:rPr lang="en-US"/>
              <a:t>, and a </a:t>
            </a:r>
            <a:r>
              <a:rPr lang="en-US" b="1"/>
              <a:t>new format for contacts</a:t>
            </a:r>
            <a:r>
              <a:rPr lang="en-US"/>
              <a:t>.</a:t>
            </a:r>
            <a:endParaRPr lang="en-US" b="1"/>
          </a:p>
          <a:p>
            <a:r>
              <a:rPr lang="en-US" b="1"/>
              <a:t>Note</a:t>
            </a:r>
            <a:r>
              <a:rPr lang="en-US"/>
              <a:t>: If you’re looking for information about all of the new features in Outlook, or if you want to know more about the differences between earlier versions of Outlook and this version, take a look at the Quick Reference Card that’s linked to at the end of the course. It contains a list of additional resources.</a:t>
            </a: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269B8FA-B38A-4998-914F-5871ABC4067B}" type="slidenum">
              <a:rPr lang="en-US"/>
              <a:pPr/>
              <a:t>66</a:t>
            </a:fld>
            <a:endParaRPr lang="en-US"/>
          </a:p>
        </p:txBody>
      </p:sp>
      <p:sp>
        <p:nvSpPr>
          <p:cNvPr id="260098" name="Rectangle 2"/>
          <p:cNvSpPr>
            <a:spLocks noGrp="1" noRot="1" noChangeAspect="1" noChangeArrowheads="1" noTextEdit="1"/>
          </p:cNvSpPr>
          <p:nvPr>
            <p:ph type="sldImg"/>
          </p:nvPr>
        </p:nvSpPr>
        <p:spPr>
          <a:ln/>
        </p:spPr>
      </p:sp>
      <p:sp>
        <p:nvSpPr>
          <p:cNvPr id="260099" name="Rectangle 3"/>
          <p:cNvSpPr>
            <a:spLocks noGrp="1" noChangeArrowheads="1"/>
          </p:cNvSpPr>
          <p:nvPr>
            <p:ph type="body" idx="1"/>
          </p:nvPr>
        </p:nvSpPr>
        <p:spPr/>
        <p:txBody>
          <a:bodyPr/>
          <a:lstStyle/>
          <a:p>
            <a:r>
              <a:rPr lang="en-US" b="1"/>
              <a:t>Note</a:t>
            </a:r>
            <a:r>
              <a:rPr lang="en-US"/>
              <a:t>: When you insert a picture into your message, you add it to the message as an </a:t>
            </a:r>
            <a:r>
              <a:rPr lang="en-US" b="1"/>
              <a:t>embedded object</a:t>
            </a:r>
            <a:r>
              <a:rPr lang="en-US"/>
              <a:t>. That is, it is a part of the message text. To be able to see the picture, people who receive your message must be able to receive HTML or Rich Text messages.</a:t>
            </a: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4A7B64-0D74-4944-A9FA-FA0FE36257BF}" type="slidenum">
              <a:rPr lang="en-US"/>
              <a:pPr/>
              <a:t>67</a:t>
            </a:fld>
            <a:endParaRPr lang="en-US"/>
          </a:p>
        </p:txBody>
      </p:sp>
      <p:sp>
        <p:nvSpPr>
          <p:cNvPr id="262146" name="Rectangle 2"/>
          <p:cNvSpPr>
            <a:spLocks noGrp="1" noRot="1" noChangeAspect="1" noChangeArrowheads="1" noTextEdit="1"/>
          </p:cNvSpPr>
          <p:nvPr>
            <p:ph type="sldImg"/>
          </p:nvPr>
        </p:nvSpPr>
        <p:spPr>
          <a:ln/>
        </p:spPr>
      </p:sp>
      <p:sp>
        <p:nvSpPr>
          <p:cNvPr id="262147" name="Rectangle 3"/>
          <p:cNvSpPr>
            <a:spLocks noGrp="1" noChangeArrowheads="1"/>
          </p:cNvSpPr>
          <p:nvPr>
            <p:ph type="body" idx="1"/>
          </p:nvPr>
        </p:nvSpPr>
        <p:spPr/>
        <p:txBody>
          <a:bodyPr/>
          <a:lstStyle/>
          <a:p>
            <a:r>
              <a:rPr lang="en-US"/>
              <a:t>When you click away from the picture, </a:t>
            </a:r>
            <a:r>
              <a:rPr lang="en-US" b="1"/>
              <a:t>Picture Tools</a:t>
            </a:r>
            <a:r>
              <a:rPr lang="en-US"/>
              <a:t> disappear.</a:t>
            </a:r>
          </a:p>
          <a:p>
            <a:r>
              <a:rPr lang="en-US"/>
              <a:t>You’ll see similar behavior if you include a chart, drawing, diagram, or table in your message.</a:t>
            </a: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0D197C8-7F75-4D94-9DFD-F35FFFE4FE47}" type="slidenum">
              <a:rPr lang="en-US"/>
              <a:pPr/>
              <a:t>68</a:t>
            </a:fld>
            <a:endParaRPr lang="en-US"/>
          </a:p>
        </p:txBody>
      </p:sp>
      <p:sp>
        <p:nvSpPr>
          <p:cNvPr id="248834" name="Rectangle 2"/>
          <p:cNvSpPr>
            <a:spLocks noGrp="1" noRot="1" noChangeAspect="1" noChangeArrowheads="1" noTextEdit="1"/>
          </p:cNvSpPr>
          <p:nvPr>
            <p:ph type="sldImg"/>
          </p:nvPr>
        </p:nvSpPr>
        <p:spPr>
          <a:ln/>
        </p:spPr>
      </p:sp>
      <p:sp>
        <p:nvSpPr>
          <p:cNvPr id="2488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E336C2A-CC71-4D04-8C60-198E153FEE9A}" type="slidenum">
              <a:rPr lang="en-US"/>
              <a:pPr/>
              <a:t>69</a:t>
            </a:fld>
            <a:endParaRPr lang="en-US"/>
          </a:p>
        </p:txBody>
      </p:sp>
      <p:sp>
        <p:nvSpPr>
          <p:cNvPr id="264194" name="Rectangle 2"/>
          <p:cNvSpPr>
            <a:spLocks noGrp="1" noRot="1" noChangeAspect="1" noChangeArrowheads="1" noTextEdit="1"/>
          </p:cNvSpPr>
          <p:nvPr>
            <p:ph type="sldImg"/>
          </p:nvPr>
        </p:nvSpPr>
        <p:spPr>
          <a:ln/>
        </p:spPr>
      </p:sp>
      <p:sp>
        <p:nvSpPr>
          <p:cNvPr id="264195" name="Rectangle 3"/>
          <p:cNvSpPr>
            <a:spLocks noGrp="1" noChangeArrowheads="1"/>
          </p:cNvSpPr>
          <p:nvPr>
            <p:ph type="body" idx="1"/>
          </p:nvPr>
        </p:nvSpPr>
        <p:spPr/>
        <p:txBody>
          <a:bodyPr/>
          <a:lstStyle/>
          <a:p>
            <a:r>
              <a:rPr lang="en-US"/>
              <a:t>Once you’ve decided an attached file is one that you want to open or save, you can do that by right-clicking its icon.</a:t>
            </a:r>
          </a:p>
          <a:p>
            <a:r>
              <a:rPr lang="en-US" b="1"/>
              <a:t>Note</a:t>
            </a:r>
            <a:r>
              <a:rPr lang="en-US"/>
              <a:t>: To help keep your computer safe, embedded code in attachments is disabled while previewing.</a:t>
            </a: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FB3C72D-A2AD-4DF6-AF43-5E07B161A179}" type="slidenum">
              <a:rPr lang="en-US"/>
              <a:pPr/>
              <a:t>70</a:t>
            </a:fld>
            <a:endParaRPr lang="en-US"/>
          </a:p>
        </p:txBody>
      </p:sp>
      <p:sp>
        <p:nvSpPr>
          <p:cNvPr id="250882" name="Rectangle 2"/>
          <p:cNvSpPr>
            <a:spLocks noGrp="1" noRot="1" noChangeAspect="1" noChangeArrowheads="1" noTextEdit="1"/>
          </p:cNvSpPr>
          <p:nvPr>
            <p:ph type="sldImg"/>
          </p:nvPr>
        </p:nvSpPr>
        <p:spPr>
          <a:ln/>
        </p:spPr>
      </p:sp>
      <p:sp>
        <p:nvSpPr>
          <p:cNvPr id="250883" name="Rectangle 3"/>
          <p:cNvSpPr>
            <a:spLocks noGrp="1" noChangeArrowheads="1"/>
          </p:cNvSpPr>
          <p:nvPr>
            <p:ph type="body" idx="1"/>
          </p:nvPr>
        </p:nvSpPr>
        <p:spPr/>
        <p:txBody>
          <a:bodyPr/>
          <a:lstStyle/>
          <a:p>
            <a:r>
              <a:rPr lang="en-US" b="1"/>
              <a:t>Here’s more information about main file formats used in 2007 Office system programs:</a:t>
            </a:r>
          </a:p>
          <a:p>
            <a:pPr>
              <a:buFontTx/>
              <a:buChar char="•"/>
            </a:pPr>
            <a:r>
              <a:rPr lang="en-US"/>
              <a:t>Microsoft Office Word 2007 now uses .docx.</a:t>
            </a:r>
          </a:p>
          <a:p>
            <a:pPr>
              <a:buFontTx/>
              <a:buChar char="•"/>
            </a:pPr>
            <a:r>
              <a:rPr lang="en-US"/>
              <a:t>Microsoft Office PowerPoint</a:t>
            </a:r>
            <a:r>
              <a:rPr lang="en-US" sz="800" baseline="30000">
                <a:cs typeface="Arial" charset="0"/>
              </a:rPr>
              <a:t>®</a:t>
            </a:r>
            <a:r>
              <a:rPr lang="en-US"/>
              <a:t> 2007 now uses .pptx. </a:t>
            </a:r>
          </a:p>
          <a:p>
            <a:pPr>
              <a:buFontTx/>
              <a:buChar char="•"/>
            </a:pPr>
            <a:r>
              <a:rPr lang="en-US"/>
              <a:t>Microsoft Office Excel</a:t>
            </a:r>
            <a:r>
              <a:rPr lang="en-US" sz="800" baseline="30000">
                <a:cs typeface="Arial" charset="0"/>
              </a:rPr>
              <a:t>®</a:t>
            </a:r>
            <a:r>
              <a:rPr lang="en-US"/>
              <a:t> 2007 now uses .xlsx.</a:t>
            </a:r>
          </a:p>
          <a:p>
            <a:pPr>
              <a:buFontTx/>
              <a:buChar char="•"/>
            </a:pPr>
            <a:r>
              <a:rPr lang="en-US"/>
              <a:t>Microsoft Office Access 2007 now uses .accdb. </a:t>
            </a: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46EE1AB-C102-4347-87A2-04E1FC0552F9}" type="slidenum">
              <a:rPr lang="en-US"/>
              <a:pPr/>
              <a:t>71</a:t>
            </a:fld>
            <a:endParaRPr lang="en-US"/>
          </a:p>
        </p:txBody>
      </p:sp>
      <p:sp>
        <p:nvSpPr>
          <p:cNvPr id="252930" name="Rectangle 2"/>
          <p:cNvSpPr>
            <a:spLocks noGrp="1" noRot="1" noChangeAspect="1" noChangeArrowheads="1" noTextEdit="1"/>
          </p:cNvSpPr>
          <p:nvPr>
            <p:ph type="sldImg"/>
          </p:nvPr>
        </p:nvSpPr>
        <p:spPr>
          <a:ln/>
        </p:spPr>
      </p:sp>
      <p:sp>
        <p:nvSpPr>
          <p:cNvPr id="252931" name="Rectangle 3"/>
          <p:cNvSpPr>
            <a:spLocks noGrp="1" noChangeArrowheads="1"/>
          </p:cNvSpPr>
          <p:nvPr>
            <p:ph type="body" idx="1"/>
          </p:nvPr>
        </p:nvSpPr>
        <p:spPr/>
        <p:txBody>
          <a:bodyPr/>
          <a:lstStyle/>
          <a:p>
            <a:r>
              <a:rPr lang="en-US"/>
              <a:t>The compatibility pack described in the second bullet point will open only files created with the 2007 Office system programs. It is recommended that the use of the pack be restricted to users who are aware of and understand this limitation.</a:t>
            </a:r>
          </a:p>
          <a:p>
            <a:r>
              <a:rPr lang="en-US" b="1"/>
              <a:t>Note</a:t>
            </a:r>
            <a:r>
              <a:rPr lang="en-US"/>
              <a:t>: You can send Office Access 2007 .accdb files as attachments, but they can only be opened with Access 2007. For more information about Access 2007 file formats, see the Quick Reference Card linked to at the end of this course. </a:t>
            </a: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8970AD6-4A77-4C26-9E43-00EBF168DCEF}" type="slidenum">
              <a:rPr lang="en-US"/>
              <a:pPr/>
              <a:t>72</a:t>
            </a:fld>
            <a:endParaRPr lang="en-US"/>
          </a:p>
        </p:txBody>
      </p:sp>
      <p:sp>
        <p:nvSpPr>
          <p:cNvPr id="266242" name="Rectangle 2"/>
          <p:cNvSpPr>
            <a:spLocks noGrp="1" noRot="1" noChangeAspect="1" noChangeArrowheads="1" noTextEdit="1"/>
          </p:cNvSpPr>
          <p:nvPr>
            <p:ph type="sldImg"/>
          </p:nvPr>
        </p:nvSpPr>
        <p:spPr>
          <a:ln/>
        </p:spPr>
      </p:sp>
      <p:sp>
        <p:nvSpPr>
          <p:cNvPr id="266243" name="Rectangle 3"/>
          <p:cNvSpPr>
            <a:spLocks noGrp="1" noChangeArrowheads="1"/>
          </p:cNvSpPr>
          <p:nvPr>
            <p:ph type="body" idx="1"/>
          </p:nvPr>
        </p:nvSpPr>
        <p:spPr/>
        <p:txBody>
          <a:bodyPr/>
          <a:lstStyle/>
          <a:p>
            <a:r>
              <a:rPr lang="en-US"/>
              <a:t>[</a:t>
            </a:r>
            <a:r>
              <a:rPr lang="en-US" b="1"/>
              <a:t>Note to trainer</a:t>
            </a:r>
            <a:r>
              <a:rPr lang="en-US"/>
              <a:t>: With Outlook 2007 installed on your computer, you can click the link in the slide to go to an online practice. In the practice, you can work through each of these tasks in Outlook, with instructions to guide you. </a:t>
            </a:r>
            <a:r>
              <a:rPr lang="en-US" b="1"/>
              <a:t>Important</a:t>
            </a:r>
            <a:r>
              <a:rPr lang="en-US"/>
              <a:t>: If you don’t have Outlook 2007, you won’t be able to access the practice instructions.]</a:t>
            </a: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E0943E-9A3D-4214-8E79-6FF22D0BB7D0}" type="slidenum">
              <a:rPr lang="en-US"/>
              <a:pPr/>
              <a:t>74</a:t>
            </a:fld>
            <a:endParaRPr lang="en-US"/>
          </a:p>
        </p:txBody>
      </p:sp>
      <p:sp>
        <p:nvSpPr>
          <p:cNvPr id="162818" name="Rectangle 2"/>
          <p:cNvSpPr>
            <a:spLocks noGrp="1" noRot="1" noChangeAspect="1" noChangeArrowheads="1" noTextEdit="1"/>
          </p:cNvSpPr>
          <p:nvPr>
            <p:ph type="sldImg"/>
          </p:nvPr>
        </p:nvSpPr>
        <p:spPr>
          <a:ln/>
        </p:spPr>
      </p:sp>
      <p:sp>
        <p:nvSpPr>
          <p:cNvPr id="162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0090B03-FE7A-4A2B-ADDA-6C9C7FB276D4}" type="slidenum">
              <a:rPr lang="en-US"/>
              <a:pPr/>
              <a:t>76</a:t>
            </a:fld>
            <a:endParaRPr lang="en-US"/>
          </a:p>
        </p:txBody>
      </p:sp>
      <p:sp>
        <p:nvSpPr>
          <p:cNvPr id="166914" name="Rectangle 2"/>
          <p:cNvSpPr>
            <a:spLocks noGrp="1" noRot="1" noChangeAspect="1" noChangeArrowheads="1" noTextEdit="1"/>
          </p:cNvSpPr>
          <p:nvPr>
            <p:ph type="sldImg"/>
          </p:nvPr>
        </p:nvSpPr>
        <p:spPr>
          <a:ln/>
        </p:spPr>
      </p:sp>
      <p:sp>
        <p:nvSpPr>
          <p:cNvPr id="1669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AC840A6-5889-48D2-A72B-474FD7C9D045}" type="slidenum">
              <a:rPr lang="en-US"/>
              <a:pPr/>
              <a:t>78</a:t>
            </a:fld>
            <a:endParaRPr lang="en-US"/>
          </a:p>
        </p:txBody>
      </p:sp>
      <p:sp>
        <p:nvSpPr>
          <p:cNvPr id="171010" name="Rectangle 2"/>
          <p:cNvSpPr>
            <a:spLocks noGrp="1" noRot="1" noChangeAspect="1" noChangeArrowheads="1" noTextEdit="1"/>
          </p:cNvSpPr>
          <p:nvPr>
            <p:ph type="sldImg"/>
          </p:nvPr>
        </p:nvSpPr>
        <p:spPr>
          <a:ln/>
        </p:spPr>
      </p:sp>
      <p:sp>
        <p:nvSpPr>
          <p:cNvPr id="171011" name="Rectangle 3"/>
          <p:cNvSpPr>
            <a:spLocks noGrp="1" noChangeArrowheads="1"/>
          </p:cNvSpPr>
          <p:nvPr>
            <p:ph type="body" idx="1"/>
          </p:nvPr>
        </p:nvSpPr>
        <p:spPr/>
        <p:txBody>
          <a:bodyPr/>
          <a:lstStyle/>
          <a:p>
            <a:pPr>
              <a:spcAft>
                <a:spcPct val="75000"/>
              </a:spcAft>
            </a:pPr>
            <a:r>
              <a:rPr lang="en-US"/>
              <a:t>You’ll find more information about this in the Quick Reference Card that’s linked to at the end of this course.</a:t>
            </a:r>
          </a:p>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9DA41A4-7DAF-4952-BEBD-FF241732E239}" type="slidenum">
              <a:rPr lang="en-US"/>
              <a:pPr/>
              <a:t>7</a:t>
            </a:fld>
            <a:endParaRPr lang="en-US"/>
          </a:p>
        </p:txBody>
      </p:sp>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p:txBody>
          <a:bodyPr/>
          <a:lstStyle/>
          <a:p>
            <a:r>
              <a:rPr lang="en-US"/>
              <a:t>Specifically, you’ll encounter the Ribbon when you create or modify e-mail messages, calendar items, contacts, tasks, or journal entries. </a:t>
            </a:r>
          </a:p>
          <a:p>
            <a:r>
              <a:rPr lang="en-US" b="1"/>
              <a:t>Note</a:t>
            </a:r>
            <a:r>
              <a:rPr lang="en-US"/>
              <a:t>: If you’ve used Microsoft Office Word 2007, the Ribbon for Outlook messages will be familiar to you. Because the Outlook 2007 editor is based on Word 2007, many of the commands and options that are available in Word are available when you create messages in Outlook.</a:t>
            </a: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D03DA6-6F06-485F-B7D2-6054347E2348}" type="slidenum">
              <a:rPr lang="en-US"/>
              <a:pPr/>
              <a:t>79</a:t>
            </a:fld>
            <a:endParaRPr lang="en-US"/>
          </a:p>
        </p:txBody>
      </p:sp>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C60E853-245A-4079-AD38-5032E9738B98}" type="slidenum">
              <a:rPr lang="en-US"/>
              <a:pPr/>
              <a:t>8</a:t>
            </a:fld>
            <a:endParaRPr lang="en-US"/>
          </a:p>
        </p:txBody>
      </p:sp>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p:txBody>
          <a:bodyPr/>
          <a:lstStyle/>
          <a:p>
            <a:r>
              <a:rPr lang="en-US" b="1"/>
              <a:t>Tabs</a:t>
            </a:r>
            <a:r>
              <a:rPr lang="en-US"/>
              <a:t>: On the tabs are the commands and buttons that you’ve used before. The </a:t>
            </a:r>
            <a:r>
              <a:rPr lang="en-US" b="1"/>
              <a:t>Message</a:t>
            </a:r>
            <a:r>
              <a:rPr lang="en-US"/>
              <a:t> tab is shown here. </a:t>
            </a:r>
          </a:p>
          <a:p>
            <a:r>
              <a:rPr lang="en-US" b="1"/>
              <a:t>Groups</a:t>
            </a:r>
            <a:r>
              <a:rPr lang="en-US"/>
              <a:t>:</a:t>
            </a:r>
            <a:r>
              <a:rPr lang="en-US" b="1"/>
              <a:t> Basic Text</a:t>
            </a:r>
            <a:r>
              <a:rPr lang="en-US"/>
              <a:t>, shown here, is a group. </a:t>
            </a:r>
            <a:endParaRPr lang="en-US" b="1"/>
          </a:p>
          <a:p>
            <a:r>
              <a:rPr lang="en-US" b="1"/>
              <a:t>Commands</a:t>
            </a:r>
            <a:r>
              <a:rPr lang="en-US"/>
              <a:t>:</a:t>
            </a:r>
            <a:r>
              <a:rPr lang="en-US" b="1"/>
              <a:t> </a:t>
            </a:r>
            <a:r>
              <a:rPr lang="en-US"/>
              <a:t>The </a:t>
            </a:r>
            <a:r>
              <a:rPr lang="en-US" b="1"/>
              <a:t>Bold</a:t>
            </a:r>
            <a:r>
              <a:rPr lang="en-US"/>
              <a:t> button and the </a:t>
            </a:r>
            <a:r>
              <a:rPr lang="en-US" b="1"/>
              <a:t>Font</a:t>
            </a:r>
            <a:r>
              <a:rPr lang="en-US"/>
              <a:t> list (which in this picture shows the Calibri font) are commands. The most commonly used commands, such as </a:t>
            </a:r>
            <a:r>
              <a:rPr lang="en-US" b="1"/>
              <a:t>Paste</a:t>
            </a:r>
            <a:r>
              <a:rPr lang="en-US"/>
              <a:t>, have the largest buttons.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76A937A-47B4-402F-9C52-32FBE45414FF}" type="slidenum">
              <a:rPr lang="en-US"/>
              <a:pPr/>
              <a:t>9</a:t>
            </a:fld>
            <a:endParaRPr lang="en-US"/>
          </a:p>
        </p:txBody>
      </p:sp>
      <p:sp>
        <p:nvSpPr>
          <p:cNvPr id="173058" name="Rectangle 2"/>
          <p:cNvSpPr>
            <a:spLocks noGrp="1" noRot="1" noChangeAspect="1" noChangeArrowheads="1" noTextEdit="1"/>
          </p:cNvSpPr>
          <p:nvPr>
            <p:ph type="sldImg"/>
          </p:nvPr>
        </p:nvSpPr>
        <p:spPr>
          <a:ln/>
        </p:spPr>
      </p:sp>
      <p:sp>
        <p:nvSpPr>
          <p:cNvPr id="173059"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685800" y="2130425"/>
            <a:ext cx="7772400" cy="1470025"/>
          </a:xfrm>
        </p:spPr>
        <p:txBody>
          <a:bodyPr/>
          <a:lstStyle>
            <a:lvl1pPr algn="ctr">
              <a:defRPr sz="4400">
                <a:solidFill>
                  <a:schemeClr val="tx1"/>
                </a:solidFill>
              </a:defRPr>
            </a:lvl1pPr>
          </a:lstStyle>
          <a:p>
            <a:r>
              <a:rPr lang="en-US" smtClean="0"/>
              <a:t>Click to edit Master title style</a:t>
            </a:r>
            <a:endParaRPr lang="en-US"/>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defRPr sz="3200">
                <a:solidFill>
                  <a:srgbClr val="FF9900"/>
                </a:solidFill>
              </a:defRPr>
            </a:lvl1pPr>
          </a:lstStyle>
          <a:p>
            <a:r>
              <a:rPr lang="en-US" smtClean="0"/>
              <a:t>Click to edit Master subtitle style</a:t>
            </a:r>
            <a:endParaRPr lang="en-US"/>
          </a:p>
        </p:txBody>
      </p:sp>
      <p:sp>
        <p:nvSpPr>
          <p:cNvPr id="4100" name="Rectangle 4"/>
          <p:cNvSpPr>
            <a:spLocks noGrp="1" noChangeArrowheads="1"/>
          </p:cNvSpPr>
          <p:nvPr>
            <p:ph type="dt" sz="half" idx="2"/>
          </p:nvPr>
        </p:nvSpPr>
        <p:spPr>
          <a:xfrm>
            <a:off x="457200" y="6245225"/>
            <a:ext cx="2133600" cy="476250"/>
          </a:xfrm>
        </p:spPr>
        <p:txBody>
          <a:bodyPr/>
          <a:lstStyle>
            <a:lvl1pPr>
              <a:defRPr sz="1800"/>
            </a:lvl1pPr>
          </a:lstStyle>
          <a:p>
            <a:endParaRPr lang="en-US"/>
          </a:p>
        </p:txBody>
      </p:sp>
      <p:sp>
        <p:nvSpPr>
          <p:cNvPr id="4101" name="Rectangle 5"/>
          <p:cNvSpPr>
            <a:spLocks noGrp="1" noChangeArrowheads="1"/>
          </p:cNvSpPr>
          <p:nvPr>
            <p:ph type="ftr" sz="quarter" idx="3"/>
          </p:nvPr>
        </p:nvSpPr>
        <p:spPr>
          <a:xfrm>
            <a:off x="3124200" y="6200775"/>
            <a:ext cx="2895600" cy="476250"/>
          </a:xfrm>
        </p:spPr>
        <p:txBody>
          <a:bodyPr/>
          <a:lstStyle>
            <a:lvl1pPr>
              <a:defRPr sz="1800"/>
            </a:lvl1pPr>
          </a:lstStyle>
          <a:p>
            <a:r>
              <a:rPr lang="en-US"/>
              <a:t>Get up to speed</a:t>
            </a:r>
          </a:p>
        </p:txBody>
      </p:sp>
      <p:sp>
        <p:nvSpPr>
          <p:cNvPr id="4102" name="Rectangle 6"/>
          <p:cNvSpPr>
            <a:spLocks noGrp="1" noChangeArrowheads="1"/>
          </p:cNvSpPr>
          <p:nvPr>
            <p:ph type="sldNum" sz="quarter" idx="4"/>
          </p:nvPr>
        </p:nvSpPr>
        <p:spPr>
          <a:xfrm>
            <a:off x="6553200" y="6245225"/>
            <a:ext cx="2133600" cy="476250"/>
          </a:xfrm>
        </p:spPr>
        <p:txBody>
          <a:bodyPr/>
          <a:lstStyle>
            <a:lvl1pPr>
              <a:defRPr sz="1800"/>
            </a:lvl1pPr>
          </a:lstStyle>
          <a:p>
            <a:fld id="{8AFF9007-6A7E-4901-B1EC-53B457990FE8}" type="slidenum">
              <a:rPr lang="en-US"/>
              <a:pPr/>
              <a:t>‹#›</a:t>
            </a:fld>
            <a:endParaRPr lang="en-US"/>
          </a:p>
        </p:txBody>
      </p:sp>
    </p:spTree>
  </p:cSld>
  <p:clrMapOvr>
    <a:masterClrMapping/>
  </p:clrMapOvr>
  <p:transition spd="med">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Get up to speed</a:t>
            </a:r>
          </a:p>
        </p:txBody>
      </p:sp>
      <p:sp>
        <p:nvSpPr>
          <p:cNvPr id="6" name="Slide Number Placeholder 5"/>
          <p:cNvSpPr>
            <a:spLocks noGrp="1"/>
          </p:cNvSpPr>
          <p:nvPr>
            <p:ph type="sldNum" sz="quarter" idx="12"/>
          </p:nvPr>
        </p:nvSpPr>
        <p:spPr/>
        <p:txBody>
          <a:bodyPr/>
          <a:lstStyle>
            <a:lvl1pPr>
              <a:defRPr/>
            </a:lvl1pPr>
          </a:lstStyle>
          <a:p>
            <a:fld id="{9BF63579-FDDB-41FF-8BB4-4B60B6BF05A4}" type="slidenum">
              <a:rPr lang="en-US"/>
              <a:pPr/>
              <a:t>‹#›</a:t>
            </a:fld>
            <a:endParaRPr lang="en-US"/>
          </a:p>
        </p:txBody>
      </p:sp>
    </p:spTree>
  </p:cSld>
  <p:clrMapOvr>
    <a:masterClrMapping/>
  </p:clrMapOvr>
  <p:transition spd="med">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0513" y="73025"/>
            <a:ext cx="2141537" cy="58705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4313" y="73025"/>
            <a:ext cx="6273800" cy="58705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Get up to speed</a:t>
            </a:r>
          </a:p>
        </p:txBody>
      </p:sp>
      <p:sp>
        <p:nvSpPr>
          <p:cNvPr id="6" name="Slide Number Placeholder 5"/>
          <p:cNvSpPr>
            <a:spLocks noGrp="1"/>
          </p:cNvSpPr>
          <p:nvPr>
            <p:ph type="sldNum" sz="quarter" idx="12"/>
          </p:nvPr>
        </p:nvSpPr>
        <p:spPr/>
        <p:txBody>
          <a:bodyPr/>
          <a:lstStyle>
            <a:lvl1pPr>
              <a:defRPr/>
            </a:lvl1pPr>
          </a:lstStyle>
          <a:p>
            <a:fld id="{07CC1614-B441-4D74-8D13-05CDA320B821}" type="slidenum">
              <a:rPr lang="en-US"/>
              <a:pPr/>
              <a:t>‹#›</a:t>
            </a:fld>
            <a:endParaRPr lang="en-US"/>
          </a:p>
        </p:txBody>
      </p:sp>
    </p:spTree>
  </p:cSld>
  <p:clrMapOvr>
    <a:masterClrMapping/>
  </p:clrMapOvr>
  <p:transition spd="med">
    <p:wipe di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214313" y="73025"/>
            <a:ext cx="8229600" cy="6096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350838" y="914400"/>
            <a:ext cx="4138612" cy="5029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1850" y="914400"/>
            <a:ext cx="4140200" cy="5029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0077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2717800" y="6200775"/>
            <a:ext cx="3708400" cy="476250"/>
          </a:xfrm>
        </p:spPr>
        <p:txBody>
          <a:bodyPr/>
          <a:lstStyle>
            <a:lvl1pPr>
              <a:defRPr/>
            </a:lvl1pPr>
          </a:lstStyle>
          <a:p>
            <a:r>
              <a:rPr lang="en-US"/>
              <a:t>Get up to speed</a:t>
            </a:r>
          </a:p>
        </p:txBody>
      </p:sp>
      <p:sp>
        <p:nvSpPr>
          <p:cNvPr id="7" name="Slide Number Placeholder 6"/>
          <p:cNvSpPr>
            <a:spLocks noGrp="1"/>
          </p:cNvSpPr>
          <p:nvPr>
            <p:ph type="sldNum" sz="quarter" idx="12"/>
          </p:nvPr>
        </p:nvSpPr>
        <p:spPr>
          <a:xfrm>
            <a:off x="6553200" y="6200775"/>
            <a:ext cx="2133600" cy="476250"/>
          </a:xfrm>
        </p:spPr>
        <p:txBody>
          <a:bodyPr/>
          <a:lstStyle>
            <a:lvl1pPr>
              <a:defRPr/>
            </a:lvl1pPr>
          </a:lstStyle>
          <a:p>
            <a:fld id="{611B2AA5-3C93-46BF-85C0-C24CE36F4F9E}" type="slidenum">
              <a:rPr lang="en-US"/>
              <a:pPr/>
              <a:t>‹#›</a:t>
            </a:fld>
            <a:endParaRPr lang="en-US"/>
          </a:p>
        </p:txBody>
      </p:sp>
    </p:spTree>
  </p:cSld>
  <p:clrMapOvr>
    <a:masterClrMapping/>
  </p:clrMapOvr>
  <p:transition spd="med">
    <p:wipe di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14313" y="73025"/>
            <a:ext cx="8229600" cy="609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50838" y="914400"/>
            <a:ext cx="4138612" cy="5029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1850" y="914400"/>
            <a:ext cx="4140200" cy="5029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0077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2717800" y="6200775"/>
            <a:ext cx="3708400" cy="476250"/>
          </a:xfrm>
        </p:spPr>
        <p:txBody>
          <a:bodyPr/>
          <a:lstStyle>
            <a:lvl1pPr>
              <a:defRPr/>
            </a:lvl1pPr>
          </a:lstStyle>
          <a:p>
            <a:r>
              <a:rPr lang="en-US"/>
              <a:t>Get up to speed</a:t>
            </a:r>
          </a:p>
        </p:txBody>
      </p:sp>
      <p:sp>
        <p:nvSpPr>
          <p:cNvPr id="7" name="Slide Number Placeholder 6"/>
          <p:cNvSpPr>
            <a:spLocks noGrp="1"/>
          </p:cNvSpPr>
          <p:nvPr>
            <p:ph type="sldNum" sz="quarter" idx="12"/>
          </p:nvPr>
        </p:nvSpPr>
        <p:spPr>
          <a:xfrm>
            <a:off x="6553200" y="6200775"/>
            <a:ext cx="2133600" cy="476250"/>
          </a:xfrm>
        </p:spPr>
        <p:txBody>
          <a:bodyPr/>
          <a:lstStyle>
            <a:lvl1pPr>
              <a:defRPr/>
            </a:lvl1pPr>
          </a:lstStyle>
          <a:p>
            <a:fld id="{8043E3E8-036D-4D25-9C1C-5EEB1FE27362}" type="slidenum">
              <a:rPr lang="en-US"/>
              <a:pPr/>
              <a:t>‹#›</a:t>
            </a:fld>
            <a:endParaRPr lang="en-US"/>
          </a:p>
        </p:txBody>
      </p:sp>
    </p:spTree>
  </p:cSld>
  <p:clrMapOvr>
    <a:masterClrMapping/>
  </p:clrMapOvr>
  <p:transition spd="med">
    <p:wipe dir="d"/>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Get up to speed</a:t>
            </a:r>
            <a:endParaRPr lang="en-US"/>
          </a:p>
        </p:txBody>
      </p:sp>
      <p:sp>
        <p:nvSpPr>
          <p:cNvPr id="6" name="Slide Number Placeholder 5"/>
          <p:cNvSpPr>
            <a:spLocks noGrp="1"/>
          </p:cNvSpPr>
          <p:nvPr>
            <p:ph type="sldNum" sz="quarter" idx="12"/>
          </p:nvPr>
        </p:nvSpPr>
        <p:spPr/>
        <p:txBody>
          <a:bodyPr/>
          <a:lstStyle/>
          <a:p>
            <a:fld id="{28C33B2C-DF3D-40F2-B5C5-848C79859AEB}" type="slidenum">
              <a:rPr lang="en-US" smtClean="0"/>
              <a:pPr/>
              <a:t>‹#›</a:t>
            </a:fld>
            <a:endParaRPr lang="en-US"/>
          </a:p>
        </p:txBody>
      </p:sp>
    </p:spTree>
  </p:cSld>
  <p:clrMapOvr>
    <a:masterClrMapping/>
  </p:clrMapOvr>
  <p:transition spd="med">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Get up to speed</a:t>
            </a:r>
          </a:p>
        </p:txBody>
      </p:sp>
      <p:sp>
        <p:nvSpPr>
          <p:cNvPr id="6" name="Slide Number Placeholder 5"/>
          <p:cNvSpPr>
            <a:spLocks noGrp="1"/>
          </p:cNvSpPr>
          <p:nvPr>
            <p:ph type="sldNum" sz="quarter" idx="12"/>
          </p:nvPr>
        </p:nvSpPr>
        <p:spPr/>
        <p:txBody>
          <a:bodyPr/>
          <a:lstStyle>
            <a:lvl1pPr>
              <a:defRPr/>
            </a:lvl1pPr>
          </a:lstStyle>
          <a:p>
            <a:fld id="{F94775B1-877E-4B8A-BF51-58F702A61504}" type="slidenum">
              <a:rPr lang="en-US"/>
              <a:pPr/>
              <a:t>‹#›</a:t>
            </a:fld>
            <a:endParaRPr lang="en-US"/>
          </a:p>
        </p:txBody>
      </p:sp>
    </p:spTree>
  </p:cSld>
  <p:clrMapOvr>
    <a:masterClrMapping/>
  </p:clrMapOvr>
  <p:transition spd="med">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Get up to speed</a:t>
            </a:r>
          </a:p>
        </p:txBody>
      </p:sp>
      <p:sp>
        <p:nvSpPr>
          <p:cNvPr id="6" name="Slide Number Placeholder 5"/>
          <p:cNvSpPr>
            <a:spLocks noGrp="1"/>
          </p:cNvSpPr>
          <p:nvPr>
            <p:ph type="sldNum" sz="quarter" idx="12"/>
          </p:nvPr>
        </p:nvSpPr>
        <p:spPr/>
        <p:txBody>
          <a:bodyPr/>
          <a:lstStyle>
            <a:lvl1pPr>
              <a:defRPr/>
            </a:lvl1pPr>
          </a:lstStyle>
          <a:p>
            <a:fld id="{E079C4D2-DF4F-40E9-B680-FC8E3010AEC5}" type="slidenum">
              <a:rPr lang="en-US"/>
              <a:pPr/>
              <a:t>‹#›</a:t>
            </a:fld>
            <a:endParaRPr lang="en-US"/>
          </a:p>
        </p:txBody>
      </p:sp>
    </p:spTree>
  </p:cSld>
  <p:clrMapOvr>
    <a:masterClrMapping/>
  </p:clrMapOvr>
  <p:transition spd="med">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50838" y="914400"/>
            <a:ext cx="4138612"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1850" y="914400"/>
            <a:ext cx="41402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Get up to speed</a:t>
            </a:r>
          </a:p>
        </p:txBody>
      </p:sp>
      <p:sp>
        <p:nvSpPr>
          <p:cNvPr id="7" name="Slide Number Placeholder 6"/>
          <p:cNvSpPr>
            <a:spLocks noGrp="1"/>
          </p:cNvSpPr>
          <p:nvPr>
            <p:ph type="sldNum" sz="quarter" idx="12"/>
          </p:nvPr>
        </p:nvSpPr>
        <p:spPr/>
        <p:txBody>
          <a:bodyPr/>
          <a:lstStyle>
            <a:lvl1pPr>
              <a:defRPr/>
            </a:lvl1pPr>
          </a:lstStyle>
          <a:p>
            <a:fld id="{457A13CC-7F33-4D64-B063-D08111640432}" type="slidenum">
              <a:rPr lang="en-US"/>
              <a:pPr/>
              <a:t>‹#›</a:t>
            </a:fld>
            <a:endParaRPr lang="en-US"/>
          </a:p>
        </p:txBody>
      </p:sp>
    </p:spTree>
  </p:cSld>
  <p:clrMapOvr>
    <a:masterClrMapping/>
  </p:clrMapOvr>
  <p:transition spd="med">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Get up to speed</a:t>
            </a:r>
          </a:p>
        </p:txBody>
      </p:sp>
      <p:sp>
        <p:nvSpPr>
          <p:cNvPr id="9" name="Slide Number Placeholder 8"/>
          <p:cNvSpPr>
            <a:spLocks noGrp="1"/>
          </p:cNvSpPr>
          <p:nvPr>
            <p:ph type="sldNum" sz="quarter" idx="12"/>
          </p:nvPr>
        </p:nvSpPr>
        <p:spPr/>
        <p:txBody>
          <a:bodyPr/>
          <a:lstStyle>
            <a:lvl1pPr>
              <a:defRPr/>
            </a:lvl1pPr>
          </a:lstStyle>
          <a:p>
            <a:fld id="{291CBFBA-BDDA-408B-87D2-675637BF9FA8}" type="slidenum">
              <a:rPr lang="en-US"/>
              <a:pPr/>
              <a:t>‹#›</a:t>
            </a:fld>
            <a:endParaRPr lang="en-US"/>
          </a:p>
        </p:txBody>
      </p:sp>
    </p:spTree>
  </p:cSld>
  <p:clrMapOvr>
    <a:masterClrMapping/>
  </p:clrMapOvr>
  <p:transition spd="med">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Get up to speed</a:t>
            </a:r>
          </a:p>
        </p:txBody>
      </p:sp>
      <p:sp>
        <p:nvSpPr>
          <p:cNvPr id="5" name="Slide Number Placeholder 4"/>
          <p:cNvSpPr>
            <a:spLocks noGrp="1"/>
          </p:cNvSpPr>
          <p:nvPr>
            <p:ph type="sldNum" sz="quarter" idx="12"/>
          </p:nvPr>
        </p:nvSpPr>
        <p:spPr/>
        <p:txBody>
          <a:bodyPr/>
          <a:lstStyle>
            <a:lvl1pPr>
              <a:defRPr/>
            </a:lvl1pPr>
          </a:lstStyle>
          <a:p>
            <a:fld id="{BF56C3D8-4715-4F5D-ADE0-41372CCD74D7}" type="slidenum">
              <a:rPr lang="en-US"/>
              <a:pPr/>
              <a:t>‹#›</a:t>
            </a:fld>
            <a:endParaRPr lang="en-US"/>
          </a:p>
        </p:txBody>
      </p:sp>
    </p:spTree>
  </p:cSld>
  <p:clrMapOvr>
    <a:masterClrMapping/>
  </p:clrMapOvr>
  <p:transition spd="med">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Get up to speed</a:t>
            </a:r>
          </a:p>
        </p:txBody>
      </p:sp>
      <p:sp>
        <p:nvSpPr>
          <p:cNvPr id="4" name="Slide Number Placeholder 3"/>
          <p:cNvSpPr>
            <a:spLocks noGrp="1"/>
          </p:cNvSpPr>
          <p:nvPr>
            <p:ph type="sldNum" sz="quarter" idx="12"/>
          </p:nvPr>
        </p:nvSpPr>
        <p:spPr/>
        <p:txBody>
          <a:bodyPr/>
          <a:lstStyle>
            <a:lvl1pPr>
              <a:defRPr/>
            </a:lvl1pPr>
          </a:lstStyle>
          <a:p>
            <a:fld id="{47BEC400-40BC-4C08-A98A-732A15BCC5AE}" type="slidenum">
              <a:rPr lang="en-US"/>
              <a:pPr/>
              <a:t>‹#›</a:t>
            </a:fld>
            <a:endParaRPr lang="en-US"/>
          </a:p>
        </p:txBody>
      </p:sp>
    </p:spTree>
  </p:cSld>
  <p:clrMapOvr>
    <a:masterClrMapping/>
  </p:clrMapOvr>
  <p:transition spd="med">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Get up to speed</a:t>
            </a:r>
          </a:p>
        </p:txBody>
      </p:sp>
      <p:sp>
        <p:nvSpPr>
          <p:cNvPr id="7" name="Slide Number Placeholder 6"/>
          <p:cNvSpPr>
            <a:spLocks noGrp="1"/>
          </p:cNvSpPr>
          <p:nvPr>
            <p:ph type="sldNum" sz="quarter" idx="12"/>
          </p:nvPr>
        </p:nvSpPr>
        <p:spPr/>
        <p:txBody>
          <a:bodyPr/>
          <a:lstStyle>
            <a:lvl1pPr>
              <a:defRPr/>
            </a:lvl1pPr>
          </a:lstStyle>
          <a:p>
            <a:fld id="{2C019967-BDED-40AD-84CE-33FB7A1FF675}" type="slidenum">
              <a:rPr lang="en-US"/>
              <a:pPr/>
              <a:t>‹#›</a:t>
            </a:fld>
            <a:endParaRPr lang="en-US"/>
          </a:p>
        </p:txBody>
      </p:sp>
    </p:spTree>
  </p:cSld>
  <p:clrMapOvr>
    <a:masterClrMapping/>
  </p:clrMapOvr>
  <p:transition spd="med">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Get up to speed</a:t>
            </a:r>
          </a:p>
        </p:txBody>
      </p:sp>
      <p:sp>
        <p:nvSpPr>
          <p:cNvPr id="7" name="Slide Number Placeholder 6"/>
          <p:cNvSpPr>
            <a:spLocks noGrp="1"/>
          </p:cNvSpPr>
          <p:nvPr>
            <p:ph type="sldNum" sz="quarter" idx="12"/>
          </p:nvPr>
        </p:nvSpPr>
        <p:spPr/>
        <p:txBody>
          <a:bodyPr/>
          <a:lstStyle>
            <a:lvl1pPr>
              <a:defRPr/>
            </a:lvl1pPr>
          </a:lstStyle>
          <a:p>
            <a:fld id="{A40A5994-990E-46D3-8A21-344EBF49014A}" type="slidenum">
              <a:rPr lang="en-US"/>
              <a:pPr/>
              <a:t>‹#›</a:t>
            </a:fld>
            <a:endParaRPr lang="en-US"/>
          </a:p>
        </p:txBody>
      </p:sp>
    </p:spTree>
  </p:cSld>
  <p:clrMapOvr>
    <a:masterClrMapping/>
  </p:clrMapOvr>
  <p:transition spd="med">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16" cstate="print"/>
          <a:srcRect/>
          <a:stretch>
            <a:fillRect r="-16866"/>
          </a:stretch>
        </a:blip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0" y="0"/>
            <a:ext cx="9144000" cy="657225"/>
          </a:xfrm>
          <a:prstGeom prst="rect">
            <a:avLst/>
          </a:prstGeom>
          <a:solidFill>
            <a:schemeClr val="tx1"/>
          </a:solidFill>
          <a:ln w="9525" algn="ctr">
            <a:noFill/>
            <a:miter lim="800000"/>
            <a:headEnd/>
            <a:tailEnd/>
          </a:ln>
          <a:effectLst/>
        </p:spPr>
        <p:txBody>
          <a:bodyPr wrap="none" anchor="ctr"/>
          <a:lstStyle/>
          <a:p>
            <a:pPr algn="ctr">
              <a:spcBef>
                <a:spcPct val="20000"/>
              </a:spcBef>
              <a:spcAft>
                <a:spcPct val="75000"/>
              </a:spcAft>
            </a:pPr>
            <a:endParaRPr lang="en-US" sz="2400">
              <a:solidFill>
                <a:schemeClr val="tx2"/>
              </a:solidFill>
            </a:endParaRPr>
          </a:p>
        </p:txBody>
      </p:sp>
      <p:sp>
        <p:nvSpPr>
          <p:cNvPr id="3075" name="Rectangle 3"/>
          <p:cNvSpPr>
            <a:spLocks noChangeArrowheads="1"/>
          </p:cNvSpPr>
          <p:nvPr/>
        </p:nvSpPr>
        <p:spPr bwMode="auto">
          <a:xfrm>
            <a:off x="0" y="6200775"/>
            <a:ext cx="9144000" cy="657225"/>
          </a:xfrm>
          <a:prstGeom prst="rect">
            <a:avLst/>
          </a:prstGeom>
          <a:solidFill>
            <a:schemeClr val="tx1"/>
          </a:solidFill>
          <a:ln w="9525" algn="ctr">
            <a:noFill/>
            <a:miter lim="800000"/>
            <a:headEnd/>
            <a:tailEnd/>
          </a:ln>
          <a:effectLst/>
        </p:spPr>
        <p:txBody>
          <a:bodyPr wrap="none" anchor="ctr"/>
          <a:lstStyle/>
          <a:p>
            <a:pPr algn="ctr">
              <a:spcBef>
                <a:spcPct val="20000"/>
              </a:spcBef>
              <a:spcAft>
                <a:spcPct val="75000"/>
              </a:spcAft>
            </a:pPr>
            <a:endParaRPr lang="en-US" sz="2400">
              <a:solidFill>
                <a:schemeClr val="tx2"/>
              </a:solidFill>
            </a:endParaRPr>
          </a:p>
        </p:txBody>
      </p:sp>
      <p:sp>
        <p:nvSpPr>
          <p:cNvPr id="3076" name="Rectangle 4"/>
          <p:cNvSpPr>
            <a:spLocks noGrp="1" noChangeArrowheads="1"/>
          </p:cNvSpPr>
          <p:nvPr>
            <p:ph type="body" idx="1"/>
          </p:nvPr>
        </p:nvSpPr>
        <p:spPr bwMode="auto">
          <a:xfrm>
            <a:off x="350838" y="914400"/>
            <a:ext cx="8431212" cy="5029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7" name="Rectangle 5"/>
          <p:cNvSpPr>
            <a:spLocks noGrp="1" noChangeArrowheads="1"/>
          </p:cNvSpPr>
          <p:nvPr>
            <p:ph type="title"/>
          </p:nvPr>
        </p:nvSpPr>
        <p:spPr bwMode="auto">
          <a:xfrm>
            <a:off x="214313" y="73025"/>
            <a:ext cx="8229600" cy="609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8" name="Rectangle 6"/>
          <p:cNvSpPr>
            <a:spLocks noGrp="1" noChangeArrowheads="1"/>
          </p:cNvSpPr>
          <p:nvPr>
            <p:ph type="dt" sz="half" idx="2"/>
          </p:nvPr>
        </p:nvSpPr>
        <p:spPr bwMode="auto">
          <a:xfrm>
            <a:off x="457200" y="6200775"/>
            <a:ext cx="2133600" cy="4762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defRPr sz="1600">
                <a:solidFill>
                  <a:srgbClr val="005AB4"/>
                </a:solidFill>
              </a:defRPr>
            </a:lvl1pPr>
          </a:lstStyle>
          <a:p>
            <a:endParaRPr lang="en-US"/>
          </a:p>
        </p:txBody>
      </p:sp>
      <p:sp>
        <p:nvSpPr>
          <p:cNvPr id="3079" name="Rectangle 7"/>
          <p:cNvSpPr>
            <a:spLocks noGrp="1" noChangeArrowheads="1"/>
          </p:cNvSpPr>
          <p:nvPr>
            <p:ph type="ftr" sz="quarter" idx="3"/>
          </p:nvPr>
        </p:nvSpPr>
        <p:spPr bwMode="auto">
          <a:xfrm>
            <a:off x="2717800" y="6200775"/>
            <a:ext cx="3708400" cy="4762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lgn="ctr">
              <a:defRPr sz="1600">
                <a:solidFill>
                  <a:srgbClr val="005AB4"/>
                </a:solidFill>
              </a:defRPr>
            </a:lvl1pPr>
          </a:lstStyle>
          <a:p>
            <a:r>
              <a:rPr lang="en-US"/>
              <a:t>Get up to speed</a:t>
            </a:r>
          </a:p>
        </p:txBody>
      </p:sp>
      <p:sp>
        <p:nvSpPr>
          <p:cNvPr id="3080" name="Rectangle 8"/>
          <p:cNvSpPr>
            <a:spLocks noGrp="1" noChangeArrowheads="1"/>
          </p:cNvSpPr>
          <p:nvPr>
            <p:ph type="sldNum" sz="quarter" idx="4"/>
          </p:nvPr>
        </p:nvSpPr>
        <p:spPr bwMode="auto">
          <a:xfrm>
            <a:off x="6553200" y="6200775"/>
            <a:ext cx="2133600" cy="4762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lgn="r">
              <a:defRPr sz="1600">
                <a:solidFill>
                  <a:srgbClr val="005AB4"/>
                </a:solidFill>
              </a:defRPr>
            </a:lvl1pPr>
          </a:lstStyle>
          <a:p>
            <a:fld id="{28C33B2C-DF3D-40F2-B5C5-848C79859AEB}"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Lst>
  <p:transition spd="med">
    <p:wipe dir="d"/>
  </p:transition>
  <p:hf sldNum="0" hdr="0" dt="0"/>
  <p:txStyles>
    <p:titleStyle>
      <a:lvl1pPr algn="l" rtl="0" eaLnBrk="1" fontAlgn="base" hangingPunct="1">
        <a:spcBef>
          <a:spcPct val="0"/>
        </a:spcBef>
        <a:spcAft>
          <a:spcPct val="0"/>
        </a:spcAft>
        <a:defRPr sz="3200">
          <a:solidFill>
            <a:srgbClr val="005AB4"/>
          </a:solidFill>
          <a:latin typeface="+mj-lt"/>
          <a:ea typeface="+mj-ea"/>
          <a:cs typeface="+mj-cs"/>
        </a:defRPr>
      </a:lvl1pPr>
      <a:lvl2pPr algn="l" rtl="0" eaLnBrk="1" fontAlgn="base" hangingPunct="1">
        <a:spcBef>
          <a:spcPct val="0"/>
        </a:spcBef>
        <a:spcAft>
          <a:spcPct val="0"/>
        </a:spcAft>
        <a:defRPr sz="3200">
          <a:solidFill>
            <a:srgbClr val="005AB4"/>
          </a:solidFill>
          <a:latin typeface="Arial" charset="0"/>
        </a:defRPr>
      </a:lvl2pPr>
      <a:lvl3pPr algn="l" rtl="0" eaLnBrk="1" fontAlgn="base" hangingPunct="1">
        <a:spcBef>
          <a:spcPct val="0"/>
        </a:spcBef>
        <a:spcAft>
          <a:spcPct val="0"/>
        </a:spcAft>
        <a:defRPr sz="3200">
          <a:solidFill>
            <a:srgbClr val="005AB4"/>
          </a:solidFill>
          <a:latin typeface="Arial" charset="0"/>
        </a:defRPr>
      </a:lvl3pPr>
      <a:lvl4pPr algn="l" rtl="0" eaLnBrk="1" fontAlgn="base" hangingPunct="1">
        <a:spcBef>
          <a:spcPct val="0"/>
        </a:spcBef>
        <a:spcAft>
          <a:spcPct val="0"/>
        </a:spcAft>
        <a:defRPr sz="3200">
          <a:solidFill>
            <a:srgbClr val="005AB4"/>
          </a:solidFill>
          <a:latin typeface="Arial" charset="0"/>
        </a:defRPr>
      </a:lvl4pPr>
      <a:lvl5pPr algn="l" rtl="0" eaLnBrk="1" fontAlgn="base" hangingPunct="1">
        <a:spcBef>
          <a:spcPct val="0"/>
        </a:spcBef>
        <a:spcAft>
          <a:spcPct val="0"/>
        </a:spcAft>
        <a:defRPr sz="3200">
          <a:solidFill>
            <a:srgbClr val="005AB4"/>
          </a:solidFill>
          <a:latin typeface="Arial" charset="0"/>
        </a:defRPr>
      </a:lvl5pPr>
      <a:lvl6pPr marL="457200" algn="l" rtl="0" eaLnBrk="1" fontAlgn="base" hangingPunct="1">
        <a:spcBef>
          <a:spcPct val="0"/>
        </a:spcBef>
        <a:spcAft>
          <a:spcPct val="0"/>
        </a:spcAft>
        <a:defRPr sz="3200">
          <a:solidFill>
            <a:srgbClr val="005AB4"/>
          </a:solidFill>
          <a:latin typeface="Arial" charset="0"/>
        </a:defRPr>
      </a:lvl6pPr>
      <a:lvl7pPr marL="914400" algn="l" rtl="0" eaLnBrk="1" fontAlgn="base" hangingPunct="1">
        <a:spcBef>
          <a:spcPct val="0"/>
        </a:spcBef>
        <a:spcAft>
          <a:spcPct val="0"/>
        </a:spcAft>
        <a:defRPr sz="3200">
          <a:solidFill>
            <a:srgbClr val="005AB4"/>
          </a:solidFill>
          <a:latin typeface="Arial" charset="0"/>
        </a:defRPr>
      </a:lvl7pPr>
      <a:lvl8pPr marL="1371600" algn="l" rtl="0" eaLnBrk="1" fontAlgn="base" hangingPunct="1">
        <a:spcBef>
          <a:spcPct val="0"/>
        </a:spcBef>
        <a:spcAft>
          <a:spcPct val="0"/>
        </a:spcAft>
        <a:defRPr sz="3200">
          <a:solidFill>
            <a:srgbClr val="005AB4"/>
          </a:solidFill>
          <a:latin typeface="Arial" charset="0"/>
        </a:defRPr>
      </a:lvl8pPr>
      <a:lvl9pPr marL="1828800" algn="l" rtl="0" eaLnBrk="1" fontAlgn="base" hangingPunct="1">
        <a:spcBef>
          <a:spcPct val="0"/>
        </a:spcBef>
        <a:spcAft>
          <a:spcPct val="0"/>
        </a:spcAft>
        <a:defRPr sz="3200">
          <a:solidFill>
            <a:srgbClr val="005AB4"/>
          </a:solidFill>
          <a:latin typeface="Arial" charset="0"/>
        </a:defRPr>
      </a:lvl9pPr>
    </p:titleStyle>
    <p:bodyStyle>
      <a:lvl1pPr marL="342900" indent="-342900" algn="l" rtl="0" eaLnBrk="1" fontAlgn="base" hangingPunct="1">
        <a:spcBef>
          <a:spcPct val="20000"/>
        </a:spcBef>
        <a:spcAft>
          <a:spcPct val="0"/>
        </a:spcAft>
        <a:defRPr sz="2000">
          <a:solidFill>
            <a:schemeClr val="tx1"/>
          </a:solidFill>
          <a:latin typeface="+mn-lt"/>
          <a:ea typeface="+mn-ea"/>
          <a:cs typeface="+mn-cs"/>
        </a:defRPr>
      </a:lvl1pPr>
      <a:lvl2pPr marL="742950" indent="-285750" algn="l" rtl="0" eaLnBrk="1" fontAlgn="base" hangingPunct="1">
        <a:spcBef>
          <a:spcPct val="20000"/>
        </a:spcBef>
        <a:spcAft>
          <a:spcPct val="0"/>
        </a:spcAft>
        <a:defRPr sz="2000">
          <a:solidFill>
            <a:schemeClr val="tx1"/>
          </a:solidFill>
          <a:latin typeface="+mn-lt"/>
        </a:defRPr>
      </a:lvl2pPr>
      <a:lvl3pPr marL="1143000" indent="-228600" algn="l" rtl="0" eaLnBrk="1" fontAlgn="base" hangingPunct="1">
        <a:spcBef>
          <a:spcPct val="20000"/>
        </a:spcBef>
        <a:spcAft>
          <a:spcPct val="0"/>
        </a:spcAft>
        <a:defRPr>
          <a:solidFill>
            <a:schemeClr val="tx1"/>
          </a:solidFill>
          <a:latin typeface="+mn-lt"/>
        </a:defRPr>
      </a:lvl3pPr>
      <a:lvl4pPr marL="1600200" indent="-228600" algn="l" rtl="0" eaLnBrk="1" fontAlgn="base" hangingPunct="1">
        <a:spcBef>
          <a:spcPct val="20000"/>
        </a:spcBef>
        <a:spcAft>
          <a:spcPct val="0"/>
        </a:spcAft>
        <a:defRPr sz="1600">
          <a:solidFill>
            <a:schemeClr val="tx1"/>
          </a:solidFill>
          <a:latin typeface="+mn-lt"/>
        </a:defRPr>
      </a:lvl4pPr>
      <a:lvl5pPr marL="2057400" indent="-228600" algn="l" rtl="0" eaLnBrk="1" fontAlgn="base" hangingPunct="1">
        <a:spcBef>
          <a:spcPct val="20000"/>
        </a:spcBef>
        <a:spcAft>
          <a:spcPct val="0"/>
        </a:spcAft>
        <a:defRPr sz="1400">
          <a:solidFill>
            <a:schemeClr val="tx1"/>
          </a:solidFill>
          <a:latin typeface="+mn-lt"/>
        </a:defRPr>
      </a:lvl5pPr>
      <a:lvl6pPr marL="2514600" indent="-228600" algn="l" rtl="0" eaLnBrk="1" fontAlgn="base" hangingPunct="1">
        <a:spcBef>
          <a:spcPct val="20000"/>
        </a:spcBef>
        <a:spcAft>
          <a:spcPct val="0"/>
        </a:spcAft>
        <a:defRPr sz="1400">
          <a:solidFill>
            <a:schemeClr val="tx1"/>
          </a:solidFill>
          <a:latin typeface="+mn-lt"/>
        </a:defRPr>
      </a:lvl6pPr>
      <a:lvl7pPr marL="2971800" indent="-228600" algn="l" rtl="0" eaLnBrk="1" fontAlgn="base" hangingPunct="1">
        <a:spcBef>
          <a:spcPct val="20000"/>
        </a:spcBef>
        <a:spcAft>
          <a:spcPct val="0"/>
        </a:spcAft>
        <a:defRPr sz="1400">
          <a:solidFill>
            <a:schemeClr val="tx1"/>
          </a:solidFill>
          <a:latin typeface="+mn-lt"/>
        </a:defRPr>
      </a:lvl7pPr>
      <a:lvl8pPr marL="3429000" indent="-228600" algn="l" rtl="0" eaLnBrk="1" fontAlgn="base" hangingPunct="1">
        <a:spcBef>
          <a:spcPct val="20000"/>
        </a:spcBef>
        <a:spcAft>
          <a:spcPct val="0"/>
        </a:spcAft>
        <a:defRPr sz="1400">
          <a:solidFill>
            <a:schemeClr val="tx1"/>
          </a:solidFill>
          <a:latin typeface="+mn-lt"/>
        </a:defRPr>
      </a:lvl8pPr>
      <a:lvl9pPr marL="3886200" indent="-228600" algn="l" rtl="0" eaLnBrk="1" fontAlgn="base" hangingPunct="1">
        <a:spcBef>
          <a:spcPct val="20000"/>
        </a:spcBef>
        <a:spcAft>
          <a:spcPct val="0"/>
        </a:spcAft>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9.png"/><Relationship Id="rId2" Type="http://schemas.openxmlformats.org/officeDocument/2006/relationships/slideLayout" Target="../slideLayouts/slideLayout12.xml"/><Relationship Id="rId1" Type="http://schemas.openxmlformats.org/officeDocument/2006/relationships/vmlDrawing" Target="../drawings/vmlDrawing2.vml"/><Relationship Id="rId6" Type="http://schemas.openxmlformats.org/officeDocument/2006/relationships/oleObject" Target="../embeddings/oleObject6.bin"/><Relationship Id="rId5" Type="http://schemas.openxmlformats.org/officeDocument/2006/relationships/oleObject" Target="../embeddings/oleObject5.bin"/><Relationship Id="rId4" Type="http://schemas.openxmlformats.org/officeDocument/2006/relationships/oleObject" Target="../embeddings/oleObject4.bin"/></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2.xml"/><Relationship Id="rId1" Type="http://schemas.openxmlformats.org/officeDocument/2006/relationships/vmlDrawing" Target="../drawings/vmlDrawing3.vml"/><Relationship Id="rId6" Type="http://schemas.openxmlformats.org/officeDocument/2006/relationships/image" Target="../media/image12.png"/><Relationship Id="rId5" Type="http://schemas.openxmlformats.org/officeDocument/2006/relationships/oleObject" Target="../embeddings/oleObject8.bin"/><Relationship Id="rId4" Type="http://schemas.openxmlformats.org/officeDocument/2006/relationships/oleObject" Target="../embeddings/oleObject7.bin"/></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7" Type="http://schemas.openxmlformats.org/officeDocument/2006/relationships/image" Target="../media/image17.png"/><Relationship Id="rId2" Type="http://schemas.openxmlformats.org/officeDocument/2006/relationships/slideLayout" Target="../slideLayouts/slideLayout12.xml"/><Relationship Id="rId1" Type="http://schemas.openxmlformats.org/officeDocument/2006/relationships/vmlDrawing" Target="../drawings/vmlDrawing4.vml"/><Relationship Id="rId6" Type="http://schemas.openxmlformats.org/officeDocument/2006/relationships/oleObject" Target="../embeddings/oleObject10.bin"/><Relationship Id="rId5" Type="http://schemas.openxmlformats.org/officeDocument/2006/relationships/oleObject" Target="../embeddings/oleObject9.bin"/><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8" Type="http://schemas.openxmlformats.org/officeDocument/2006/relationships/oleObject" Target="../embeddings/oleObject14.bin"/><Relationship Id="rId3" Type="http://schemas.openxmlformats.org/officeDocument/2006/relationships/notesSlide" Target="../notesSlides/notesSlide22.xml"/><Relationship Id="rId7" Type="http://schemas.openxmlformats.org/officeDocument/2006/relationships/oleObject" Target="../embeddings/oleObject13.bin"/><Relationship Id="rId2" Type="http://schemas.openxmlformats.org/officeDocument/2006/relationships/slideLayout" Target="../slideLayouts/slideLayout12.xml"/><Relationship Id="rId1" Type="http://schemas.openxmlformats.org/officeDocument/2006/relationships/vmlDrawing" Target="../drawings/vmlDrawing5.vml"/><Relationship Id="rId6" Type="http://schemas.openxmlformats.org/officeDocument/2006/relationships/oleObject" Target="../embeddings/oleObject12.bin"/><Relationship Id="rId5" Type="http://schemas.openxmlformats.org/officeDocument/2006/relationships/oleObject" Target="../embeddings/oleObject11.bin"/><Relationship Id="rId4" Type="http://schemas.openxmlformats.org/officeDocument/2006/relationships/image" Target="../media/image18.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2.xml"/><Relationship Id="rId1" Type="http://schemas.openxmlformats.org/officeDocument/2006/relationships/vmlDrawing" Target="../drawings/vmlDrawing6.vml"/><Relationship Id="rId6" Type="http://schemas.openxmlformats.org/officeDocument/2006/relationships/image" Target="../media/image20.png"/><Relationship Id="rId5" Type="http://schemas.openxmlformats.org/officeDocument/2006/relationships/oleObject" Target="../embeddings/oleObject16.bin"/><Relationship Id="rId4" Type="http://schemas.openxmlformats.org/officeDocument/2006/relationships/oleObject" Target="../embeddings/oleObject15.bin"/></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2.xml"/><Relationship Id="rId1" Type="http://schemas.openxmlformats.org/officeDocument/2006/relationships/vmlDrawing" Target="../drawings/vmlDrawing7.vml"/><Relationship Id="rId5" Type="http://schemas.openxmlformats.org/officeDocument/2006/relationships/image" Target="../media/image20.png"/><Relationship Id="rId4" Type="http://schemas.openxmlformats.org/officeDocument/2006/relationships/oleObject" Target="../embeddings/oleObject17.bin"/></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hyperlink" Target="http://office.microsoft.com/training/Training.aspx?AssetID=RP101153591033&amp;CTT=6&amp;Origin=RC101153581033"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tags" Target="../tags/tag3.xml"/><Relationship Id="rId7" Type="http://schemas.openxmlformats.org/officeDocument/2006/relationships/image" Target="../media/image22.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slideLayout" Target="../slideLayouts/slideLayout14.xml"/><Relationship Id="rId5" Type="http://schemas.openxmlformats.org/officeDocument/2006/relationships/tags" Target="../tags/tag5.xml"/><Relationship Id="rId4" Type="http://schemas.openxmlformats.org/officeDocument/2006/relationships/tags" Target="../tags/tag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tags" Target="../tags/tag8.xml"/><Relationship Id="rId7" Type="http://schemas.openxmlformats.org/officeDocument/2006/relationships/slideLayout" Target="../slideLayouts/slideLayout14.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tags" Target="../tags/tag11.xml"/><Relationship Id="rId5" Type="http://schemas.openxmlformats.org/officeDocument/2006/relationships/tags" Target="../tags/tag10.xml"/><Relationship Id="rId4" Type="http://schemas.openxmlformats.org/officeDocument/2006/relationships/tags" Target="../tags/tag9.xml"/><Relationship Id="rId9" Type="http://schemas.openxmlformats.org/officeDocument/2006/relationships/image" Target="../media/image23.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tags" Target="../tags/tag14.xml"/><Relationship Id="rId7" Type="http://schemas.openxmlformats.org/officeDocument/2006/relationships/slideLayout" Target="../slideLayouts/slideLayout14.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tags" Target="../tags/tag17.xml"/><Relationship Id="rId5" Type="http://schemas.openxmlformats.org/officeDocument/2006/relationships/tags" Target="../tags/tag16.xml"/><Relationship Id="rId4" Type="http://schemas.openxmlformats.org/officeDocument/2006/relationships/tags" Target="../tags/tag15.xml"/><Relationship Id="rId9" Type="http://schemas.openxmlformats.org/officeDocument/2006/relationships/image" Target="../media/image23.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2.xml"/><Relationship Id="rId1" Type="http://schemas.openxmlformats.org/officeDocument/2006/relationships/vmlDrawing" Target="../drawings/vmlDrawing8.vml"/><Relationship Id="rId6" Type="http://schemas.openxmlformats.org/officeDocument/2006/relationships/oleObject" Target="../embeddings/oleObject19.bin"/><Relationship Id="rId5" Type="http://schemas.openxmlformats.org/officeDocument/2006/relationships/oleObject" Target="../embeddings/oleObject18.bin"/><Relationship Id="rId4" Type="http://schemas.openxmlformats.org/officeDocument/2006/relationships/image" Target="../media/image28.png"/></Relationships>
</file>

<file path=ppt/slides/_rels/slide4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3.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12.xml"/><Relationship Id="rId1" Type="http://schemas.openxmlformats.org/officeDocument/2006/relationships/vmlDrawing" Target="../drawings/vmlDrawing9.vml"/><Relationship Id="rId6" Type="http://schemas.openxmlformats.org/officeDocument/2006/relationships/oleObject" Target="../embeddings/oleObject21.bin"/><Relationship Id="rId5" Type="http://schemas.openxmlformats.org/officeDocument/2006/relationships/oleObject" Target="../embeddings/oleObject20.bin"/><Relationship Id="rId4" Type="http://schemas.openxmlformats.org/officeDocument/2006/relationships/image" Target="../media/image31.png"/></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12.xml"/><Relationship Id="rId1" Type="http://schemas.openxmlformats.org/officeDocument/2006/relationships/vmlDrawing" Target="../drawings/vmlDrawing10.vml"/><Relationship Id="rId5" Type="http://schemas.openxmlformats.org/officeDocument/2006/relationships/oleObject" Target="../embeddings/oleObject22.bin"/><Relationship Id="rId4" Type="http://schemas.openxmlformats.org/officeDocument/2006/relationships/image" Target="../media/image31.png"/></Relationships>
</file>

<file path=ppt/slides/_rels/slide4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12.xml"/><Relationship Id="rId1" Type="http://schemas.openxmlformats.org/officeDocument/2006/relationships/vmlDrawing" Target="../drawings/vmlDrawing11.vml"/><Relationship Id="rId6" Type="http://schemas.openxmlformats.org/officeDocument/2006/relationships/oleObject" Target="../embeddings/oleObject24.bin"/><Relationship Id="rId5" Type="http://schemas.openxmlformats.org/officeDocument/2006/relationships/oleObject" Target="../embeddings/oleObject23.bin"/><Relationship Id="rId4" Type="http://schemas.openxmlformats.org/officeDocument/2006/relationships/image" Target="../media/image32.png"/></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12.xml"/><Relationship Id="rId1" Type="http://schemas.openxmlformats.org/officeDocument/2006/relationships/vmlDrawing" Target="../drawings/vmlDrawing12.vml"/><Relationship Id="rId6" Type="http://schemas.openxmlformats.org/officeDocument/2006/relationships/image" Target="../media/image33.png"/><Relationship Id="rId5" Type="http://schemas.openxmlformats.org/officeDocument/2006/relationships/oleObject" Target="../embeddings/oleObject26.bin"/><Relationship Id="rId4" Type="http://schemas.openxmlformats.org/officeDocument/2006/relationships/oleObject" Target="../embeddings/oleObject25.bin"/></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12.xml"/><Relationship Id="rId1" Type="http://schemas.openxmlformats.org/officeDocument/2006/relationships/vmlDrawing" Target="../drawings/vmlDrawing13.vml"/><Relationship Id="rId5" Type="http://schemas.openxmlformats.org/officeDocument/2006/relationships/image" Target="../media/image33.png"/><Relationship Id="rId4" Type="http://schemas.openxmlformats.org/officeDocument/2006/relationships/oleObject" Target="../embeddings/oleObject27.bin"/></Relationships>
</file>

<file path=ppt/slides/_rels/slide5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0.xml"/><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3" Type="http://schemas.openxmlformats.org/officeDocument/2006/relationships/hyperlink" Target="http://office.microsoft.com/training/Training.aspx?AssetID=RP101153601033&amp;CTT=6&amp;Origin=RC101153581033" TargetMode="External"/><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tags" Target="../tags/tag20.xml"/><Relationship Id="rId7" Type="http://schemas.openxmlformats.org/officeDocument/2006/relationships/image" Target="../media/image22.png"/><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slideLayout" Target="../slideLayouts/slideLayout14.xml"/><Relationship Id="rId5" Type="http://schemas.openxmlformats.org/officeDocument/2006/relationships/tags" Target="../tags/tag22.xml"/><Relationship Id="rId4" Type="http://schemas.openxmlformats.org/officeDocument/2006/relationships/tags" Target="../tags/tag2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tags" Target="../tags/tag25.xml"/><Relationship Id="rId7" Type="http://schemas.openxmlformats.org/officeDocument/2006/relationships/slideLayout" Target="../slideLayouts/slideLayout14.xml"/><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 Id="rId9" Type="http://schemas.openxmlformats.org/officeDocument/2006/relationships/image" Target="../media/image23.png"/></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tags" Target="../tags/tag31.xml"/><Relationship Id="rId7" Type="http://schemas.openxmlformats.org/officeDocument/2006/relationships/slideLayout" Target="../slideLayouts/slideLayout14.xm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tags" Target="../tags/tag34.xml"/><Relationship Id="rId5" Type="http://schemas.openxmlformats.org/officeDocument/2006/relationships/tags" Target="../tags/tag33.xml"/><Relationship Id="rId4" Type="http://schemas.openxmlformats.org/officeDocument/2006/relationships/tags" Target="../tags/tag32.xml"/><Relationship Id="rId9" Type="http://schemas.openxmlformats.org/officeDocument/2006/relationships/image" Target="../media/image23.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6.xml"/><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57.xml"/><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58.xml"/><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59.xml"/><Relationship Id="rId1"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12.xml"/><Relationship Id="rId1" Type="http://schemas.openxmlformats.org/officeDocument/2006/relationships/vmlDrawing" Target="../drawings/vmlDrawing14.vml"/><Relationship Id="rId6" Type="http://schemas.openxmlformats.org/officeDocument/2006/relationships/image" Target="../media/image37.png"/><Relationship Id="rId5" Type="http://schemas.openxmlformats.org/officeDocument/2006/relationships/oleObject" Target="../embeddings/oleObject29.bin"/><Relationship Id="rId4" Type="http://schemas.openxmlformats.org/officeDocument/2006/relationships/oleObject" Target="../embeddings/oleObject28.bin"/></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61.xml"/><Relationship Id="rId7" Type="http://schemas.openxmlformats.org/officeDocument/2006/relationships/image" Target="../media/image38.png"/><Relationship Id="rId2" Type="http://schemas.openxmlformats.org/officeDocument/2006/relationships/slideLayout" Target="../slideLayouts/slideLayout12.xml"/><Relationship Id="rId1" Type="http://schemas.openxmlformats.org/officeDocument/2006/relationships/vmlDrawing" Target="../drawings/vmlDrawing15.vml"/><Relationship Id="rId6" Type="http://schemas.openxmlformats.org/officeDocument/2006/relationships/oleObject" Target="../embeddings/oleObject32.bin"/><Relationship Id="rId5" Type="http://schemas.openxmlformats.org/officeDocument/2006/relationships/oleObject" Target="../embeddings/oleObject31.bin"/><Relationship Id="rId4" Type="http://schemas.openxmlformats.org/officeDocument/2006/relationships/oleObject" Target="../embeddings/oleObject30.bin"/></Relationships>
</file>

<file path=ppt/slides/_rels/slide6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62.xml"/><Relationship Id="rId1" Type="http://schemas.openxmlformats.org/officeDocument/2006/relationships/slideLayout" Target="../slideLayouts/slideLayout12.xml"/></Relationships>
</file>

<file path=ppt/slides/_rels/slide6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63.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7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64.xml"/><Relationship Id="rId1" Type="http://schemas.openxmlformats.org/officeDocument/2006/relationships/slideLayout" Target="../slideLayouts/slideLayout12.xml"/></Relationships>
</file>

<file path=ppt/slides/_rels/slide7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65.xml"/><Relationship Id="rId1" Type="http://schemas.openxmlformats.org/officeDocument/2006/relationships/slideLayout" Target="../slideLayouts/slideLayout12.xml"/></Relationships>
</file>

<file path=ppt/slides/_rels/slide72.xml.rels><?xml version="1.0" encoding="UTF-8" standalone="yes"?>
<Relationships xmlns="http://schemas.openxmlformats.org/package/2006/relationships"><Relationship Id="rId3" Type="http://schemas.openxmlformats.org/officeDocument/2006/relationships/hyperlink" Target="http://office.microsoft.com/training/Training.aspx?AssetID=RP101153611033&amp;CTT=6&amp;Origin=RC101153581033" TargetMode="External"/><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tags" Target="../tags/tag37.xml"/><Relationship Id="rId7" Type="http://schemas.openxmlformats.org/officeDocument/2006/relationships/slideLayout" Target="../slideLayouts/slideLayout14.xml"/><Relationship Id="rId2" Type="http://schemas.openxmlformats.org/officeDocument/2006/relationships/tags" Target="../tags/tag36.xml"/><Relationship Id="rId1" Type="http://schemas.openxmlformats.org/officeDocument/2006/relationships/tags" Target="../tags/tag35.xml"/><Relationship Id="rId6" Type="http://schemas.openxmlformats.org/officeDocument/2006/relationships/tags" Target="../tags/tag40.xml"/><Relationship Id="rId5" Type="http://schemas.openxmlformats.org/officeDocument/2006/relationships/tags" Target="../tags/tag39.xml"/><Relationship Id="rId4" Type="http://schemas.openxmlformats.org/officeDocument/2006/relationships/tags" Target="../tags/tag38.xml"/><Relationship Id="rId9" Type="http://schemas.openxmlformats.org/officeDocument/2006/relationships/image" Target="../media/image23.png"/></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3.xml"/></Relationships>
</file>

<file path=ppt/slides/_rels/slide75.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tags" Target="../tags/tag43.xml"/><Relationship Id="rId7" Type="http://schemas.openxmlformats.org/officeDocument/2006/relationships/slideLayout" Target="../slideLayouts/slideLayout14.xml"/><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tags" Target="../tags/tag46.xml"/><Relationship Id="rId5" Type="http://schemas.openxmlformats.org/officeDocument/2006/relationships/tags" Target="../tags/tag45.xml"/><Relationship Id="rId4" Type="http://schemas.openxmlformats.org/officeDocument/2006/relationships/tags" Target="../tags/tag44.xml"/><Relationship Id="rId9" Type="http://schemas.openxmlformats.org/officeDocument/2006/relationships/image" Target="../media/image23.png"/></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3.xml"/></Relationships>
</file>

<file path=ppt/slides/_rels/slide77.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tags" Target="../tags/tag49.xml"/><Relationship Id="rId7" Type="http://schemas.openxmlformats.org/officeDocument/2006/relationships/slideLayout" Target="../slideLayouts/slideLayout14.xml"/><Relationship Id="rId2" Type="http://schemas.openxmlformats.org/officeDocument/2006/relationships/tags" Target="../tags/tag48.xml"/><Relationship Id="rId1" Type="http://schemas.openxmlformats.org/officeDocument/2006/relationships/tags" Target="../tags/tag47.xml"/><Relationship Id="rId6" Type="http://schemas.openxmlformats.org/officeDocument/2006/relationships/tags" Target="../tags/tag52.xml"/><Relationship Id="rId5" Type="http://schemas.openxmlformats.org/officeDocument/2006/relationships/tags" Target="../tags/tag51.xml"/><Relationship Id="rId4" Type="http://schemas.openxmlformats.org/officeDocument/2006/relationships/tags" Target="../tags/tag50.xml"/><Relationship Id="rId9" Type="http://schemas.openxmlformats.org/officeDocument/2006/relationships/image" Target="../media/image23.png"/></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3.xml"/></Relationships>
</file>

<file path=ppt/slides/_rels/slide79.xml.rels><?xml version="1.0" encoding="UTF-8" standalone="yes"?>
<Relationships xmlns="http://schemas.openxmlformats.org/package/2006/relationships"><Relationship Id="rId3" Type="http://schemas.openxmlformats.org/officeDocument/2006/relationships/hyperlink" Target="http://office.microsoft.com/training/Training.aspx?AssetID=RP101153651033&amp;CTT=6&amp;Origin=RC101153581033" TargetMode="External"/><Relationship Id="rId2" Type="http://schemas.openxmlformats.org/officeDocument/2006/relationships/notesSlide" Target="../notesSlides/notesSlide70.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8.png"/><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1112838" y="2219325"/>
            <a:ext cx="6919912" cy="1470025"/>
          </a:xfrm>
        </p:spPr>
        <p:txBody>
          <a:bodyPr/>
          <a:lstStyle/>
          <a:p>
            <a:r>
              <a:rPr lang="en-US"/>
              <a:t>Microsoft</a:t>
            </a:r>
            <a:r>
              <a:rPr lang="en-US" sz="2800" baseline="70000">
                <a:cs typeface="Tahoma" pitchFamily="34" charset="0"/>
              </a:rPr>
              <a:t>®</a:t>
            </a:r>
            <a:r>
              <a:rPr lang="en-US"/>
              <a:t> Office </a:t>
            </a:r>
            <a:br>
              <a:rPr lang="en-US"/>
            </a:br>
            <a:r>
              <a:rPr lang="en-US"/>
              <a:t>Outlook</a:t>
            </a:r>
            <a:r>
              <a:rPr lang="en-US" sz="2800" baseline="70000">
                <a:cs typeface="Tahoma" pitchFamily="34" charset="0"/>
              </a:rPr>
              <a:t>®</a:t>
            </a:r>
            <a:r>
              <a:rPr lang="en-US"/>
              <a:t> </a:t>
            </a:r>
            <a:r>
              <a:rPr lang="en-US">
                <a:cs typeface="Tahoma" pitchFamily="34" charset="0"/>
              </a:rPr>
              <a:t>2007 Training</a:t>
            </a:r>
          </a:p>
        </p:txBody>
      </p:sp>
      <p:sp>
        <p:nvSpPr>
          <p:cNvPr id="8195" name="Rectangle 3"/>
          <p:cNvSpPr>
            <a:spLocks noGrp="1" noChangeArrowheads="1"/>
          </p:cNvSpPr>
          <p:nvPr>
            <p:ph type="subTitle" idx="1"/>
          </p:nvPr>
        </p:nvSpPr>
        <p:spPr>
          <a:xfrm>
            <a:off x="1371600" y="4291013"/>
            <a:ext cx="6400800" cy="1030287"/>
          </a:xfrm>
        </p:spPr>
        <p:txBody>
          <a:bodyPr/>
          <a:lstStyle/>
          <a:p>
            <a:r>
              <a:rPr lang="en-US" b="1"/>
              <a:t>Get up to speed</a:t>
            </a:r>
          </a:p>
        </p:txBody>
      </p:sp>
      <p:sp>
        <p:nvSpPr>
          <p:cNvPr id="8196" name="Text Box 4"/>
          <p:cNvSpPr txBox="1">
            <a:spLocks noChangeArrowheads="1"/>
          </p:cNvSpPr>
          <p:nvPr/>
        </p:nvSpPr>
        <p:spPr bwMode="gray">
          <a:xfrm>
            <a:off x="2004552" y="493815"/>
            <a:ext cx="5105400" cy="1200329"/>
          </a:xfrm>
          <a:prstGeom prst="rect">
            <a:avLst/>
          </a:prstGeom>
          <a:noFill/>
          <a:ln w="9525">
            <a:noFill/>
            <a:miter lim="800000"/>
            <a:headEnd/>
            <a:tailEnd/>
          </a:ln>
          <a:effectLst/>
        </p:spPr>
        <p:txBody>
          <a:bodyPr>
            <a:spAutoFit/>
          </a:bodyPr>
          <a:lstStyle/>
          <a:p>
            <a:pPr algn="ctr">
              <a:spcBef>
                <a:spcPct val="50000"/>
              </a:spcBef>
            </a:pPr>
            <a:r>
              <a:rPr lang="en-US" sz="2400" dirty="0" smtClean="0">
                <a:latin typeface="Tahoma" pitchFamily="34" charset="0"/>
              </a:rPr>
              <a:t>Boerne ISD</a:t>
            </a:r>
            <a:br>
              <a:rPr lang="en-US" sz="2400" dirty="0" smtClean="0">
                <a:latin typeface="Tahoma" pitchFamily="34" charset="0"/>
              </a:rPr>
            </a:br>
            <a:r>
              <a:rPr lang="en-US" sz="2400" dirty="0" smtClean="0">
                <a:latin typeface="Tahoma" pitchFamily="34" charset="0"/>
              </a:rPr>
              <a:t>Educational Technology Department presents</a:t>
            </a:r>
            <a:r>
              <a:rPr lang="en-US" sz="2400" dirty="0">
                <a:latin typeface="Tahoma" pitchFamily="34" charset="0"/>
              </a:rPr>
              <a:t>:</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8196"/>
                                        </p:tgtEl>
                                        <p:attrNameLst>
                                          <p:attrName>style.visibility</p:attrName>
                                        </p:attrNameLst>
                                      </p:cBhvr>
                                      <p:to>
                                        <p:strVal val="visible"/>
                                      </p:to>
                                    </p:set>
                                    <p:anim calcmode="lin" valueType="num">
                                      <p:cBhvr>
                                        <p:cTn id="7" dur="500" fill="hold"/>
                                        <p:tgtEl>
                                          <p:spTgt spid="8196"/>
                                        </p:tgtEl>
                                        <p:attrNameLst>
                                          <p:attrName>ppt_w</p:attrName>
                                        </p:attrNameLst>
                                      </p:cBhvr>
                                      <p:tavLst>
                                        <p:tav tm="0">
                                          <p:val>
                                            <p:fltVal val="0"/>
                                          </p:val>
                                        </p:tav>
                                        <p:tav tm="100000">
                                          <p:val>
                                            <p:strVal val="#ppt_w"/>
                                          </p:val>
                                        </p:tav>
                                      </p:tavLst>
                                    </p:anim>
                                    <p:anim calcmode="lin" valueType="num">
                                      <p:cBhvr>
                                        <p:cTn id="8" dur="500" fill="hold"/>
                                        <p:tgtEl>
                                          <p:spTgt spid="8196"/>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2" presetClass="entr" presetSubtype="1" fill="hold" grpId="0" nodeType="afterEffect">
                                  <p:stCondLst>
                                    <p:cond delay="1000"/>
                                  </p:stCondLst>
                                  <p:childTnLst>
                                    <p:set>
                                      <p:cBhvr>
                                        <p:cTn id="11" dur="1" fill="hold">
                                          <p:stCondLst>
                                            <p:cond delay="0"/>
                                          </p:stCondLst>
                                        </p:cTn>
                                        <p:tgtEl>
                                          <p:spTgt spid="8194"/>
                                        </p:tgtEl>
                                        <p:attrNameLst>
                                          <p:attrName>style.visibility</p:attrName>
                                        </p:attrNameLst>
                                      </p:cBhvr>
                                      <p:to>
                                        <p:strVal val="visible"/>
                                      </p:to>
                                    </p:set>
                                    <p:animEffect transition="in" filter="slide(fromTop)">
                                      <p:cBhvr>
                                        <p:cTn id="12" dur="500"/>
                                        <p:tgtEl>
                                          <p:spTgt spid="8194"/>
                                        </p:tgtEl>
                                      </p:cBhvr>
                                    </p:animEffect>
                                  </p:childTnLst>
                                </p:cTn>
                              </p:par>
                            </p:childTnLst>
                          </p:cTn>
                        </p:par>
                        <p:par>
                          <p:cTn id="13" fill="hold">
                            <p:stCondLst>
                              <p:cond delay="2000"/>
                            </p:stCondLst>
                            <p:childTnLst>
                              <p:par>
                                <p:cTn id="14" presetID="12" presetClass="entr" presetSubtype="4" fill="hold" grpId="0" nodeType="afterEffect">
                                  <p:stCondLst>
                                    <p:cond delay="1000"/>
                                  </p:stCondLst>
                                  <p:childTnLst>
                                    <p:set>
                                      <p:cBhvr>
                                        <p:cTn id="15" dur="1" fill="hold">
                                          <p:stCondLst>
                                            <p:cond delay="0"/>
                                          </p:stCondLst>
                                        </p:cTn>
                                        <p:tgtEl>
                                          <p:spTgt spid="8195">
                                            <p:txEl>
                                              <p:pRg st="0" end="0"/>
                                            </p:txEl>
                                          </p:spTgt>
                                        </p:tgtEl>
                                        <p:attrNameLst>
                                          <p:attrName>style.visibility</p:attrName>
                                        </p:attrNameLst>
                                      </p:cBhvr>
                                      <p:to>
                                        <p:strVal val="visible"/>
                                      </p:to>
                                    </p:set>
                                    <p:animEffect transition="in" filter="slide(fromBottom)">
                                      <p:cBhvr>
                                        <p:cTn id="16" dur="500"/>
                                        <p:tgtEl>
                                          <p:spTgt spid="819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autoUpdateAnimBg="0"/>
      <p:bldP spid="8195" grpId="0" build="p" autoUpdateAnimBg="0" advAuto="1000"/>
      <p:bldP spid="8196"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 name="Footer Placeholder 5"/>
          <p:cNvSpPr>
            <a:spLocks noGrp="1"/>
          </p:cNvSpPr>
          <p:nvPr>
            <p:ph type="ftr" sz="quarter" idx="11"/>
          </p:nvPr>
        </p:nvSpPr>
        <p:spPr/>
        <p:txBody>
          <a:bodyPr/>
          <a:lstStyle/>
          <a:p>
            <a:r>
              <a:rPr lang="en-US"/>
              <a:t>Get up to speed</a:t>
            </a:r>
          </a:p>
        </p:txBody>
      </p:sp>
      <p:sp>
        <p:nvSpPr>
          <p:cNvPr id="31747" name="Rectangle 3"/>
          <p:cNvSpPr>
            <a:spLocks noChangeArrowheads="1"/>
          </p:cNvSpPr>
          <p:nvPr/>
        </p:nvSpPr>
        <p:spPr bwMode="auto">
          <a:xfrm>
            <a:off x="6119813" y="854075"/>
            <a:ext cx="2744787" cy="2763838"/>
          </a:xfrm>
          <a:prstGeom prst="rect">
            <a:avLst/>
          </a:prstGeom>
          <a:noFill/>
          <a:ln w="9525">
            <a:noFill/>
            <a:miter lim="800000"/>
            <a:headEnd/>
            <a:tailEnd/>
          </a:ln>
          <a:effectLst/>
        </p:spPr>
        <p:txBody>
          <a:bodyPr/>
          <a:lstStyle/>
          <a:p>
            <a:pPr>
              <a:spcBef>
                <a:spcPct val="20000"/>
              </a:spcBef>
              <a:spcAft>
                <a:spcPct val="75000"/>
              </a:spcAft>
            </a:pPr>
            <a:r>
              <a:rPr lang="en-US" sz="2000"/>
              <a:t>The picture shows some of these differences. </a:t>
            </a:r>
          </a:p>
          <a:p>
            <a:pPr>
              <a:spcBef>
                <a:spcPct val="20000"/>
              </a:spcBef>
              <a:spcAft>
                <a:spcPct val="75000"/>
              </a:spcAft>
            </a:pPr>
            <a:endParaRPr lang="en-US" sz="2000"/>
          </a:p>
        </p:txBody>
      </p:sp>
      <p:graphicFrame>
        <p:nvGraphicFramePr>
          <p:cNvPr id="31748" name="Object 4"/>
          <p:cNvGraphicFramePr>
            <a:graphicFrameLocks noChangeAspect="1"/>
          </p:cNvGraphicFramePr>
          <p:nvPr/>
        </p:nvGraphicFramePr>
        <p:xfrm>
          <a:off x="339725" y="4059238"/>
          <a:ext cx="269875" cy="303212"/>
        </p:xfrm>
        <a:graphic>
          <a:graphicData uri="http://schemas.openxmlformats.org/presentationml/2006/ole">
            <p:oleObj spid="_x0000_s31748" name="Visio" r:id="rId4" imgW="270231" imgH="303063" progId="">
              <p:embed/>
            </p:oleObj>
          </a:graphicData>
        </a:graphic>
      </p:graphicFrame>
      <p:graphicFrame>
        <p:nvGraphicFramePr>
          <p:cNvPr id="31749" name="Object 5"/>
          <p:cNvGraphicFramePr>
            <a:graphicFrameLocks noChangeAspect="1"/>
          </p:cNvGraphicFramePr>
          <p:nvPr/>
        </p:nvGraphicFramePr>
        <p:xfrm>
          <a:off x="339725" y="4506913"/>
          <a:ext cx="269875" cy="303212"/>
        </p:xfrm>
        <a:graphic>
          <a:graphicData uri="http://schemas.openxmlformats.org/presentationml/2006/ole">
            <p:oleObj spid="_x0000_s31749" name="Visio" r:id="rId5" imgW="270231" imgH="303063" progId="">
              <p:embed/>
            </p:oleObj>
          </a:graphicData>
        </a:graphic>
      </p:graphicFrame>
      <p:graphicFrame>
        <p:nvGraphicFramePr>
          <p:cNvPr id="31750" name="Object 6"/>
          <p:cNvGraphicFramePr>
            <a:graphicFrameLocks noChangeAspect="1"/>
          </p:cNvGraphicFramePr>
          <p:nvPr/>
        </p:nvGraphicFramePr>
        <p:xfrm>
          <a:off x="339725" y="4951413"/>
          <a:ext cx="269875" cy="303212"/>
        </p:xfrm>
        <a:graphic>
          <a:graphicData uri="http://schemas.openxmlformats.org/presentationml/2006/ole">
            <p:oleObj spid="_x0000_s31750" name="Visio" r:id="rId6" imgW="270231" imgH="303063" progId="">
              <p:embed/>
            </p:oleObj>
          </a:graphicData>
        </a:graphic>
      </p:graphicFrame>
      <p:sp>
        <p:nvSpPr>
          <p:cNvPr id="31751" name="Line 7"/>
          <p:cNvSpPr>
            <a:spLocks noChangeShapeType="1"/>
          </p:cNvSpPr>
          <p:nvPr/>
        </p:nvSpPr>
        <p:spPr bwMode="auto">
          <a:xfrm>
            <a:off x="339725" y="3951288"/>
            <a:ext cx="8413750" cy="0"/>
          </a:xfrm>
          <a:prstGeom prst="line">
            <a:avLst/>
          </a:prstGeom>
          <a:noFill/>
          <a:ln w="12700">
            <a:solidFill>
              <a:schemeClr val="tx1"/>
            </a:solidFill>
            <a:round/>
            <a:headEnd/>
            <a:tailEnd/>
          </a:ln>
          <a:effectLst/>
        </p:spPr>
        <p:txBody>
          <a:bodyPr/>
          <a:lstStyle/>
          <a:p>
            <a:endParaRPr lang="en-US"/>
          </a:p>
        </p:txBody>
      </p:sp>
      <p:sp>
        <p:nvSpPr>
          <p:cNvPr id="31753" name="Rectangle 9"/>
          <p:cNvSpPr>
            <a:spLocks noChangeArrowheads="1"/>
          </p:cNvSpPr>
          <p:nvPr/>
        </p:nvSpPr>
        <p:spPr bwMode="auto">
          <a:xfrm>
            <a:off x="676275" y="4025900"/>
            <a:ext cx="5940425" cy="1274763"/>
          </a:xfrm>
          <a:prstGeom prst="rect">
            <a:avLst/>
          </a:prstGeom>
          <a:noFill/>
          <a:ln w="9525" algn="ctr">
            <a:noFill/>
            <a:miter lim="800000"/>
            <a:headEnd/>
            <a:tailEnd/>
          </a:ln>
          <a:effectLst/>
        </p:spPr>
        <p:txBody>
          <a:bodyPr>
            <a:spAutoFit/>
          </a:bodyPr>
          <a:lstStyle/>
          <a:p>
            <a:pPr>
              <a:spcBef>
                <a:spcPct val="20000"/>
              </a:spcBef>
              <a:spcAft>
                <a:spcPct val="45000"/>
              </a:spcAft>
            </a:pPr>
            <a:r>
              <a:rPr lang="en-US">
                <a:solidFill>
                  <a:srgbClr val="FFCC00"/>
                </a:solidFill>
              </a:rPr>
              <a:t>A new message shows the </a:t>
            </a:r>
            <a:r>
              <a:rPr lang="en-US" b="1">
                <a:solidFill>
                  <a:srgbClr val="FFCC00"/>
                </a:solidFill>
              </a:rPr>
              <a:t>Message</a:t>
            </a:r>
            <a:r>
              <a:rPr lang="en-US">
                <a:solidFill>
                  <a:srgbClr val="FFCC00"/>
                </a:solidFill>
              </a:rPr>
              <a:t> and </a:t>
            </a:r>
            <a:r>
              <a:rPr lang="en-US" b="1">
                <a:solidFill>
                  <a:srgbClr val="FFCC00"/>
                </a:solidFill>
              </a:rPr>
              <a:t>Options</a:t>
            </a:r>
            <a:r>
              <a:rPr lang="en-US">
                <a:solidFill>
                  <a:srgbClr val="FFCC00"/>
                </a:solidFill>
              </a:rPr>
              <a:t> tabs. </a:t>
            </a:r>
            <a:endParaRPr lang="en-US" b="1">
              <a:solidFill>
                <a:srgbClr val="FFCC00"/>
              </a:solidFill>
            </a:endParaRPr>
          </a:p>
          <a:p>
            <a:pPr>
              <a:spcBef>
                <a:spcPct val="20000"/>
              </a:spcBef>
              <a:spcAft>
                <a:spcPct val="45000"/>
              </a:spcAft>
            </a:pPr>
            <a:r>
              <a:rPr lang="en-US">
                <a:solidFill>
                  <a:srgbClr val="FFCC00"/>
                </a:solidFill>
              </a:rPr>
              <a:t>A new appointment shows the </a:t>
            </a:r>
            <a:r>
              <a:rPr lang="en-US" b="1">
                <a:solidFill>
                  <a:srgbClr val="FFCC00"/>
                </a:solidFill>
              </a:rPr>
              <a:t>Appointment</a:t>
            </a:r>
            <a:r>
              <a:rPr lang="en-US">
                <a:solidFill>
                  <a:srgbClr val="FFCC00"/>
                </a:solidFill>
              </a:rPr>
              <a:t> tab. </a:t>
            </a:r>
          </a:p>
          <a:p>
            <a:pPr>
              <a:spcBef>
                <a:spcPct val="20000"/>
              </a:spcBef>
              <a:spcAft>
                <a:spcPct val="45000"/>
              </a:spcAft>
            </a:pPr>
            <a:r>
              <a:rPr lang="en-US">
                <a:solidFill>
                  <a:srgbClr val="FFCC00"/>
                </a:solidFill>
              </a:rPr>
              <a:t>A new contact shows the </a:t>
            </a:r>
            <a:r>
              <a:rPr lang="en-US" b="1">
                <a:solidFill>
                  <a:srgbClr val="FFCC00"/>
                </a:solidFill>
              </a:rPr>
              <a:t>Contact</a:t>
            </a:r>
            <a:r>
              <a:rPr lang="en-US">
                <a:solidFill>
                  <a:srgbClr val="FFCC00"/>
                </a:solidFill>
              </a:rPr>
              <a:t> tab. </a:t>
            </a:r>
          </a:p>
        </p:txBody>
      </p:sp>
      <p:sp>
        <p:nvSpPr>
          <p:cNvPr id="31756" name="Rectangle 12"/>
          <p:cNvSpPr>
            <a:spLocks noGrp="1" noChangeArrowheads="1"/>
          </p:cNvSpPr>
          <p:nvPr>
            <p:ph type="title"/>
          </p:nvPr>
        </p:nvSpPr>
        <p:spPr>
          <a:xfrm>
            <a:off x="211138" y="73025"/>
            <a:ext cx="8027987" cy="614363"/>
          </a:xfrm>
          <a:noFill/>
          <a:ln/>
        </p:spPr>
        <p:txBody>
          <a:bodyPr/>
          <a:lstStyle/>
          <a:p>
            <a:r>
              <a:rPr lang="en-US"/>
              <a:t>The Ribbon shows what you need</a:t>
            </a:r>
          </a:p>
        </p:txBody>
      </p:sp>
      <p:pic>
        <p:nvPicPr>
          <p:cNvPr id="31759" name="Picture 15" descr="The Ribbon in Message, Appointment, and Contact"/>
          <p:cNvPicPr>
            <a:picLocks noGrp="1" noChangeAspect="1" noChangeArrowheads="1"/>
          </p:cNvPicPr>
          <p:nvPr>
            <p:ph sz="half" idx="1"/>
          </p:nvPr>
        </p:nvPicPr>
        <p:blipFill>
          <a:blip r:embed="rId7" cstate="print"/>
          <a:srcRect/>
          <a:stretch>
            <a:fillRect/>
          </a:stretch>
        </p:blipFill>
        <p:spPr>
          <a:xfrm>
            <a:off x="339725" y="947738"/>
            <a:ext cx="5662613" cy="2854325"/>
          </a:xfrm>
          <a:noFill/>
          <a:ln/>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31747"/>
                                        </p:tgtEl>
                                        <p:attrNameLst>
                                          <p:attrName>style.visibility</p:attrName>
                                        </p:attrNameLst>
                                      </p:cBhvr>
                                      <p:to>
                                        <p:strVal val="visible"/>
                                      </p:to>
                                    </p:set>
                                    <p:animEffect transition="in" filter="slide(fromTop)">
                                      <p:cBhvr>
                                        <p:cTn id="7" dur="500"/>
                                        <p:tgtEl>
                                          <p:spTgt spid="3174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1748"/>
                                        </p:tgtEl>
                                        <p:attrNameLst>
                                          <p:attrName>style.visibility</p:attrName>
                                        </p:attrNameLst>
                                      </p:cBhvr>
                                      <p:to>
                                        <p:strVal val="visible"/>
                                      </p:to>
                                    </p:set>
                                    <p:animEffect transition="in" filter="dissolve">
                                      <p:cBhvr>
                                        <p:cTn id="12" dur="500"/>
                                        <p:tgtEl>
                                          <p:spTgt spid="31748"/>
                                        </p:tgtEl>
                                      </p:cBhvr>
                                    </p:animEffect>
                                  </p:childTnLst>
                                </p:cTn>
                              </p:par>
                            </p:childTnLst>
                          </p:cTn>
                        </p:par>
                        <p:par>
                          <p:cTn id="13" fill="hold">
                            <p:stCondLst>
                              <p:cond delay="500"/>
                            </p:stCondLst>
                            <p:childTnLst>
                              <p:par>
                                <p:cTn id="14" presetID="9" presetClass="entr" presetSubtype="0" fill="hold" nodeType="afterEffect">
                                  <p:stCondLst>
                                    <p:cond delay="0"/>
                                  </p:stCondLst>
                                  <p:childTnLst>
                                    <p:set>
                                      <p:cBhvr>
                                        <p:cTn id="15" dur="1" fill="hold">
                                          <p:stCondLst>
                                            <p:cond delay="0"/>
                                          </p:stCondLst>
                                        </p:cTn>
                                        <p:tgtEl>
                                          <p:spTgt spid="31749"/>
                                        </p:tgtEl>
                                        <p:attrNameLst>
                                          <p:attrName>style.visibility</p:attrName>
                                        </p:attrNameLst>
                                      </p:cBhvr>
                                      <p:to>
                                        <p:strVal val="visible"/>
                                      </p:to>
                                    </p:set>
                                    <p:animEffect transition="in" filter="dissolve">
                                      <p:cBhvr>
                                        <p:cTn id="16" dur="500"/>
                                        <p:tgtEl>
                                          <p:spTgt spid="31749"/>
                                        </p:tgtEl>
                                      </p:cBhvr>
                                    </p:animEffect>
                                  </p:childTnLst>
                                </p:cTn>
                              </p:par>
                            </p:childTnLst>
                          </p:cTn>
                        </p:par>
                        <p:par>
                          <p:cTn id="17" fill="hold">
                            <p:stCondLst>
                              <p:cond delay="1000"/>
                            </p:stCondLst>
                            <p:childTnLst>
                              <p:par>
                                <p:cTn id="18" presetID="9" presetClass="entr" presetSubtype="0" fill="hold" nodeType="afterEffect">
                                  <p:stCondLst>
                                    <p:cond delay="0"/>
                                  </p:stCondLst>
                                  <p:childTnLst>
                                    <p:set>
                                      <p:cBhvr>
                                        <p:cTn id="19" dur="1" fill="hold">
                                          <p:stCondLst>
                                            <p:cond delay="0"/>
                                          </p:stCondLst>
                                        </p:cTn>
                                        <p:tgtEl>
                                          <p:spTgt spid="31750"/>
                                        </p:tgtEl>
                                        <p:attrNameLst>
                                          <p:attrName>style.visibility</p:attrName>
                                        </p:attrNameLst>
                                      </p:cBhvr>
                                      <p:to>
                                        <p:strVal val="visible"/>
                                      </p:to>
                                    </p:set>
                                    <p:animEffect transition="in" filter="dissolve">
                                      <p:cBhvr>
                                        <p:cTn id="20" dur="500"/>
                                        <p:tgtEl>
                                          <p:spTgt spid="31750"/>
                                        </p:tgtEl>
                                      </p:cBhvr>
                                    </p:animEffect>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grpId="0" nodeType="clickEffect">
                                  <p:stCondLst>
                                    <p:cond delay="0"/>
                                  </p:stCondLst>
                                  <p:childTnLst>
                                    <p:set>
                                      <p:cBhvr>
                                        <p:cTn id="24" dur="1" fill="hold">
                                          <p:stCondLst>
                                            <p:cond delay="0"/>
                                          </p:stCondLst>
                                        </p:cTn>
                                        <p:tgtEl>
                                          <p:spTgt spid="31753">
                                            <p:txEl>
                                              <p:pRg st="0" end="0"/>
                                            </p:txEl>
                                          </p:spTgt>
                                        </p:tgtEl>
                                        <p:attrNameLst>
                                          <p:attrName>style.visibility</p:attrName>
                                        </p:attrNameLst>
                                      </p:cBhvr>
                                      <p:to>
                                        <p:strVal val="visible"/>
                                      </p:to>
                                    </p:set>
                                    <p:animEffect transition="in" filter="checkerboard(across)">
                                      <p:cBhvr>
                                        <p:cTn id="25" dur="500"/>
                                        <p:tgtEl>
                                          <p:spTgt spid="31753">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5" presetClass="entr" presetSubtype="10" fill="hold" grpId="0" nodeType="clickEffect">
                                  <p:stCondLst>
                                    <p:cond delay="0"/>
                                  </p:stCondLst>
                                  <p:childTnLst>
                                    <p:set>
                                      <p:cBhvr>
                                        <p:cTn id="29" dur="1" fill="hold">
                                          <p:stCondLst>
                                            <p:cond delay="0"/>
                                          </p:stCondLst>
                                        </p:cTn>
                                        <p:tgtEl>
                                          <p:spTgt spid="31753">
                                            <p:txEl>
                                              <p:pRg st="1" end="1"/>
                                            </p:txEl>
                                          </p:spTgt>
                                        </p:tgtEl>
                                        <p:attrNameLst>
                                          <p:attrName>style.visibility</p:attrName>
                                        </p:attrNameLst>
                                      </p:cBhvr>
                                      <p:to>
                                        <p:strVal val="visible"/>
                                      </p:to>
                                    </p:set>
                                    <p:animEffect transition="in" filter="checkerboard(across)">
                                      <p:cBhvr>
                                        <p:cTn id="30" dur="500"/>
                                        <p:tgtEl>
                                          <p:spTgt spid="31753">
                                            <p:txEl>
                                              <p:pRg st="1" end="1"/>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 presetClass="entr" presetSubtype="10" fill="hold" grpId="0" nodeType="clickEffect">
                                  <p:stCondLst>
                                    <p:cond delay="0"/>
                                  </p:stCondLst>
                                  <p:childTnLst>
                                    <p:set>
                                      <p:cBhvr>
                                        <p:cTn id="34" dur="1" fill="hold">
                                          <p:stCondLst>
                                            <p:cond delay="0"/>
                                          </p:stCondLst>
                                        </p:cTn>
                                        <p:tgtEl>
                                          <p:spTgt spid="31753">
                                            <p:txEl>
                                              <p:pRg st="2" end="2"/>
                                            </p:txEl>
                                          </p:spTgt>
                                        </p:tgtEl>
                                        <p:attrNameLst>
                                          <p:attrName>style.visibility</p:attrName>
                                        </p:attrNameLst>
                                      </p:cBhvr>
                                      <p:to>
                                        <p:strVal val="visible"/>
                                      </p:to>
                                    </p:set>
                                    <p:animEffect transition="in" filter="checkerboard(across)">
                                      <p:cBhvr>
                                        <p:cTn id="35" dur="500"/>
                                        <p:tgtEl>
                                          <p:spTgt spid="3175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autoUpdateAnimBg="0"/>
      <p:bldP spid="31753"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 name="Footer Placeholder 5"/>
          <p:cNvSpPr>
            <a:spLocks noGrp="1"/>
          </p:cNvSpPr>
          <p:nvPr>
            <p:ph type="ftr" sz="quarter" idx="11"/>
          </p:nvPr>
        </p:nvSpPr>
        <p:spPr/>
        <p:txBody>
          <a:bodyPr/>
          <a:lstStyle/>
          <a:p>
            <a:r>
              <a:rPr lang="en-US"/>
              <a:t>Get up to speed</a:t>
            </a:r>
          </a:p>
        </p:txBody>
      </p:sp>
      <p:sp>
        <p:nvSpPr>
          <p:cNvPr id="176130" name="Rectangle 2"/>
          <p:cNvSpPr>
            <a:spLocks noGrp="1" noChangeArrowheads="1"/>
          </p:cNvSpPr>
          <p:nvPr>
            <p:ph type="title"/>
          </p:nvPr>
        </p:nvSpPr>
        <p:spPr>
          <a:xfrm>
            <a:off x="211138" y="73025"/>
            <a:ext cx="8027987" cy="614363"/>
          </a:xfrm>
        </p:spPr>
        <p:txBody>
          <a:bodyPr/>
          <a:lstStyle/>
          <a:p>
            <a:r>
              <a:rPr lang="en-US"/>
              <a:t>There’s more than meets the eye</a:t>
            </a:r>
          </a:p>
        </p:txBody>
      </p:sp>
      <p:sp>
        <p:nvSpPr>
          <p:cNvPr id="176131" name="Rectangle 3"/>
          <p:cNvSpPr>
            <a:spLocks noChangeArrowheads="1"/>
          </p:cNvSpPr>
          <p:nvPr/>
        </p:nvSpPr>
        <p:spPr bwMode="auto">
          <a:xfrm>
            <a:off x="6119813" y="854075"/>
            <a:ext cx="2744787" cy="2960688"/>
          </a:xfrm>
          <a:prstGeom prst="rect">
            <a:avLst/>
          </a:prstGeom>
          <a:noFill/>
          <a:ln w="9525">
            <a:noFill/>
            <a:miter lim="800000"/>
            <a:headEnd/>
            <a:tailEnd/>
          </a:ln>
          <a:effectLst/>
        </p:spPr>
        <p:txBody>
          <a:bodyPr/>
          <a:lstStyle/>
          <a:p>
            <a:pPr>
              <a:spcBef>
                <a:spcPct val="20000"/>
              </a:spcBef>
              <a:spcAft>
                <a:spcPct val="75000"/>
              </a:spcAft>
            </a:pPr>
            <a:r>
              <a:rPr lang="en-US" sz="2000"/>
              <a:t>A small arrow at the bottom of a group means there’s more available than what you see. </a:t>
            </a:r>
          </a:p>
          <a:p>
            <a:pPr>
              <a:spcBef>
                <a:spcPct val="20000"/>
              </a:spcBef>
              <a:spcAft>
                <a:spcPct val="75000"/>
              </a:spcAft>
            </a:pPr>
            <a:r>
              <a:rPr lang="en-US" sz="2000"/>
              <a:t>This button     is called the </a:t>
            </a:r>
            <a:r>
              <a:rPr lang="en-US" sz="2000" b="1"/>
              <a:t>Dialog Box Launcher</a:t>
            </a:r>
            <a:r>
              <a:rPr lang="en-US" sz="2000"/>
              <a:t>.</a:t>
            </a:r>
          </a:p>
        </p:txBody>
      </p:sp>
      <p:sp>
        <p:nvSpPr>
          <p:cNvPr id="176133" name="Rectangle 5"/>
          <p:cNvSpPr>
            <a:spLocks noChangeArrowheads="1"/>
          </p:cNvSpPr>
          <p:nvPr/>
        </p:nvSpPr>
        <p:spPr bwMode="auto">
          <a:xfrm>
            <a:off x="277813" y="3994150"/>
            <a:ext cx="5926137" cy="1169988"/>
          </a:xfrm>
          <a:prstGeom prst="rect">
            <a:avLst/>
          </a:prstGeom>
          <a:noFill/>
          <a:ln w="9525">
            <a:noFill/>
            <a:miter lim="800000"/>
            <a:headEnd/>
            <a:tailEnd/>
          </a:ln>
          <a:effectLst/>
        </p:spPr>
        <p:txBody>
          <a:bodyPr/>
          <a:lstStyle/>
          <a:p>
            <a:pPr>
              <a:spcBef>
                <a:spcPct val="20000"/>
              </a:spcBef>
              <a:spcAft>
                <a:spcPct val="75000"/>
              </a:spcAft>
            </a:pPr>
            <a:r>
              <a:rPr lang="en-US">
                <a:solidFill>
                  <a:srgbClr val="FFCC00"/>
                </a:solidFill>
              </a:rPr>
              <a:t>The picture shows that to see a full list of font options, you’d click the arrow next to the </a:t>
            </a:r>
            <a:r>
              <a:rPr lang="en-US" b="1">
                <a:solidFill>
                  <a:srgbClr val="FFCC00"/>
                </a:solidFill>
              </a:rPr>
              <a:t>Basic Text</a:t>
            </a:r>
            <a:r>
              <a:rPr lang="en-US">
                <a:solidFill>
                  <a:srgbClr val="FFCC00"/>
                </a:solidFill>
              </a:rPr>
              <a:t> group on the </a:t>
            </a:r>
            <a:r>
              <a:rPr lang="en-US" b="1">
                <a:solidFill>
                  <a:srgbClr val="FFCC00"/>
                </a:solidFill>
              </a:rPr>
              <a:t>Message</a:t>
            </a:r>
            <a:r>
              <a:rPr lang="en-US">
                <a:solidFill>
                  <a:srgbClr val="FFCC00"/>
                </a:solidFill>
              </a:rPr>
              <a:t> tab of a new e-mail message.</a:t>
            </a:r>
          </a:p>
        </p:txBody>
      </p:sp>
      <p:sp>
        <p:nvSpPr>
          <p:cNvPr id="176135" name="Line 7"/>
          <p:cNvSpPr>
            <a:spLocks noChangeShapeType="1"/>
          </p:cNvSpPr>
          <p:nvPr/>
        </p:nvSpPr>
        <p:spPr bwMode="auto">
          <a:xfrm>
            <a:off x="339725" y="3951288"/>
            <a:ext cx="8413750" cy="0"/>
          </a:xfrm>
          <a:prstGeom prst="line">
            <a:avLst/>
          </a:prstGeom>
          <a:noFill/>
          <a:ln w="12700">
            <a:solidFill>
              <a:schemeClr val="tx1"/>
            </a:solidFill>
            <a:round/>
            <a:headEnd/>
            <a:tailEnd/>
          </a:ln>
          <a:effectLst/>
        </p:spPr>
        <p:txBody>
          <a:bodyPr/>
          <a:lstStyle/>
          <a:p>
            <a:endParaRPr lang="en-US"/>
          </a:p>
        </p:txBody>
      </p:sp>
      <p:pic>
        <p:nvPicPr>
          <p:cNvPr id="176136" name="Picture 8" descr="Dialog Box Launcher and Font dialog box"/>
          <p:cNvPicPr>
            <a:picLocks noGrp="1" noChangeAspect="1" noChangeArrowheads="1"/>
          </p:cNvPicPr>
          <p:nvPr>
            <p:ph sz="half" idx="1"/>
          </p:nvPr>
        </p:nvPicPr>
        <p:blipFill>
          <a:blip r:embed="rId3" cstate="print"/>
          <a:srcRect/>
          <a:stretch>
            <a:fillRect/>
          </a:stretch>
        </p:blipFill>
        <p:spPr>
          <a:xfrm>
            <a:off x="339725" y="947738"/>
            <a:ext cx="5662613" cy="2854325"/>
          </a:xfrm>
          <a:noFill/>
          <a:ln/>
        </p:spPr>
      </p:pic>
      <p:pic>
        <p:nvPicPr>
          <p:cNvPr id="176137" name="Picture 9" descr="Dialog Box Launcher"/>
          <p:cNvPicPr>
            <a:picLocks noChangeAspect="1" noChangeArrowheads="1"/>
          </p:cNvPicPr>
          <p:nvPr/>
        </p:nvPicPr>
        <p:blipFill>
          <a:blip r:embed="rId4" cstate="print"/>
          <a:srcRect/>
          <a:stretch>
            <a:fillRect/>
          </a:stretch>
        </p:blipFill>
        <p:spPr bwMode="auto">
          <a:xfrm>
            <a:off x="7518400" y="2755900"/>
            <a:ext cx="238125" cy="220663"/>
          </a:xfrm>
          <a:prstGeom prst="rect">
            <a:avLst/>
          </a:prstGeom>
          <a:noFill/>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176136"/>
                                        </p:tgtEl>
                                        <p:attrNameLst>
                                          <p:attrName>style.visibility</p:attrName>
                                        </p:attrNameLst>
                                      </p:cBhvr>
                                      <p:to>
                                        <p:strVal val="visible"/>
                                      </p:to>
                                    </p:set>
                                    <p:animEffect transition="in" filter="slide(fromTop)">
                                      <p:cBhvr>
                                        <p:cTn id="7" dur="500"/>
                                        <p:tgtEl>
                                          <p:spTgt spid="176136"/>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76131">
                                            <p:txEl>
                                              <p:pRg st="0" end="0"/>
                                            </p:txEl>
                                          </p:spTgt>
                                        </p:tgtEl>
                                        <p:attrNameLst>
                                          <p:attrName>style.visibility</p:attrName>
                                        </p:attrNameLst>
                                      </p:cBhvr>
                                      <p:to>
                                        <p:strVal val="visible"/>
                                      </p:to>
                                    </p:set>
                                    <p:animEffect transition="in" filter="slide(fromTop)">
                                      <p:cBhvr>
                                        <p:cTn id="12" dur="500"/>
                                        <p:tgtEl>
                                          <p:spTgt spid="17613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1" fill="hold" grpId="0" nodeType="clickEffect">
                                  <p:stCondLst>
                                    <p:cond delay="0"/>
                                  </p:stCondLst>
                                  <p:childTnLst>
                                    <p:set>
                                      <p:cBhvr>
                                        <p:cTn id="16" dur="1" fill="hold">
                                          <p:stCondLst>
                                            <p:cond delay="0"/>
                                          </p:stCondLst>
                                        </p:cTn>
                                        <p:tgtEl>
                                          <p:spTgt spid="176131">
                                            <p:txEl>
                                              <p:pRg st="1" end="1"/>
                                            </p:txEl>
                                          </p:spTgt>
                                        </p:tgtEl>
                                        <p:attrNameLst>
                                          <p:attrName>style.visibility</p:attrName>
                                        </p:attrNameLst>
                                      </p:cBhvr>
                                      <p:to>
                                        <p:strVal val="visible"/>
                                      </p:to>
                                    </p:set>
                                    <p:animEffect transition="in" filter="slide(fromTop)">
                                      <p:cBhvr>
                                        <p:cTn id="17" dur="500"/>
                                        <p:tgtEl>
                                          <p:spTgt spid="176131">
                                            <p:txEl>
                                              <p:pRg st="1" end="1"/>
                                            </p:txEl>
                                          </p:spTgt>
                                        </p:tgtEl>
                                      </p:cBhvr>
                                    </p:animEffect>
                                  </p:childTnLst>
                                </p:cTn>
                              </p:par>
                            </p:childTnLst>
                          </p:cTn>
                        </p:par>
                        <p:par>
                          <p:cTn id="18" fill="hold">
                            <p:stCondLst>
                              <p:cond delay="500"/>
                            </p:stCondLst>
                            <p:childTnLst>
                              <p:par>
                                <p:cTn id="19" presetID="9" presetClass="entr" presetSubtype="0" fill="hold" nodeType="afterEffect">
                                  <p:stCondLst>
                                    <p:cond delay="0"/>
                                  </p:stCondLst>
                                  <p:childTnLst>
                                    <p:set>
                                      <p:cBhvr>
                                        <p:cTn id="20" dur="1" fill="hold">
                                          <p:stCondLst>
                                            <p:cond delay="0"/>
                                          </p:stCondLst>
                                        </p:cTn>
                                        <p:tgtEl>
                                          <p:spTgt spid="176137"/>
                                        </p:tgtEl>
                                        <p:attrNameLst>
                                          <p:attrName>style.visibility</p:attrName>
                                        </p:attrNameLst>
                                      </p:cBhvr>
                                      <p:to>
                                        <p:strVal val="visible"/>
                                      </p:to>
                                    </p:set>
                                    <p:animEffect transition="in" filter="dissolve">
                                      <p:cBhvr>
                                        <p:cTn id="21" dur="500"/>
                                        <p:tgtEl>
                                          <p:spTgt spid="176137"/>
                                        </p:tgtEl>
                                      </p:cBhvr>
                                    </p:animEffect>
                                  </p:childTnLst>
                                </p:cTn>
                              </p:par>
                            </p:childTnLst>
                          </p:cTn>
                        </p:par>
                      </p:childTnLst>
                    </p:cTn>
                  </p:par>
                  <p:par>
                    <p:cTn id="22" fill="hold">
                      <p:stCondLst>
                        <p:cond delay="indefinite"/>
                      </p:stCondLst>
                      <p:childTnLst>
                        <p:par>
                          <p:cTn id="23" fill="hold">
                            <p:stCondLst>
                              <p:cond delay="0"/>
                            </p:stCondLst>
                            <p:childTnLst>
                              <p:par>
                                <p:cTn id="24" presetID="12" presetClass="entr" presetSubtype="8" fill="hold" grpId="0" nodeType="clickEffect">
                                  <p:stCondLst>
                                    <p:cond delay="0"/>
                                  </p:stCondLst>
                                  <p:childTnLst>
                                    <p:set>
                                      <p:cBhvr>
                                        <p:cTn id="25" dur="1" fill="hold">
                                          <p:stCondLst>
                                            <p:cond delay="0"/>
                                          </p:stCondLst>
                                        </p:cTn>
                                        <p:tgtEl>
                                          <p:spTgt spid="176133">
                                            <p:txEl>
                                              <p:pRg st="0" end="0"/>
                                            </p:txEl>
                                          </p:spTgt>
                                        </p:tgtEl>
                                        <p:attrNameLst>
                                          <p:attrName>style.visibility</p:attrName>
                                        </p:attrNameLst>
                                      </p:cBhvr>
                                      <p:to>
                                        <p:strVal val="visible"/>
                                      </p:to>
                                    </p:set>
                                    <p:animEffect transition="in" filter="slide(fromLeft)">
                                      <p:cBhvr>
                                        <p:cTn id="26" dur="500"/>
                                        <p:tgtEl>
                                          <p:spTgt spid="17613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131" grpId="0" build="p" autoUpdateAnimBg="0"/>
      <p:bldP spid="176133"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 name="Footer Placeholder 5"/>
          <p:cNvSpPr>
            <a:spLocks noGrp="1"/>
          </p:cNvSpPr>
          <p:nvPr>
            <p:ph type="ftr" sz="quarter" idx="11"/>
          </p:nvPr>
        </p:nvSpPr>
        <p:spPr/>
        <p:txBody>
          <a:bodyPr/>
          <a:lstStyle/>
          <a:p>
            <a:r>
              <a:rPr lang="en-US"/>
              <a:t>Get up to speed</a:t>
            </a:r>
          </a:p>
        </p:txBody>
      </p:sp>
      <p:sp>
        <p:nvSpPr>
          <p:cNvPr id="178178" name="Rectangle 2"/>
          <p:cNvSpPr>
            <a:spLocks noGrp="1" noChangeArrowheads="1"/>
          </p:cNvSpPr>
          <p:nvPr>
            <p:ph type="title"/>
          </p:nvPr>
        </p:nvSpPr>
        <p:spPr>
          <a:xfrm>
            <a:off x="239713" y="63500"/>
            <a:ext cx="8904287" cy="614363"/>
          </a:xfrm>
        </p:spPr>
        <p:txBody>
          <a:bodyPr/>
          <a:lstStyle/>
          <a:p>
            <a:r>
              <a:rPr lang="en-US"/>
              <a:t>The Mini toolbar</a:t>
            </a:r>
          </a:p>
        </p:txBody>
      </p:sp>
      <p:sp>
        <p:nvSpPr>
          <p:cNvPr id="178179" name="Rectangle 3"/>
          <p:cNvSpPr>
            <a:spLocks noChangeArrowheads="1"/>
          </p:cNvSpPr>
          <p:nvPr/>
        </p:nvSpPr>
        <p:spPr bwMode="auto">
          <a:xfrm>
            <a:off x="6119813" y="854075"/>
            <a:ext cx="2744787" cy="2763838"/>
          </a:xfrm>
          <a:prstGeom prst="rect">
            <a:avLst/>
          </a:prstGeom>
          <a:noFill/>
          <a:ln w="9525">
            <a:noFill/>
            <a:miter lim="800000"/>
            <a:headEnd/>
            <a:tailEnd/>
          </a:ln>
          <a:effectLst/>
        </p:spPr>
        <p:txBody>
          <a:bodyPr/>
          <a:lstStyle/>
          <a:p>
            <a:pPr>
              <a:spcBef>
                <a:spcPct val="20000"/>
              </a:spcBef>
              <a:spcAft>
                <a:spcPct val="75000"/>
              </a:spcAft>
            </a:pPr>
            <a:r>
              <a:rPr lang="en-US" sz="2000"/>
              <a:t>The </a:t>
            </a:r>
            <a:r>
              <a:rPr lang="en-US" sz="2000" b="1"/>
              <a:t>Mini toolbar </a:t>
            </a:r>
            <a:r>
              <a:rPr lang="en-US" sz="2000"/>
              <a:t>allows you to quickly access formatting commands right where you need them: in the body of an </a:t>
            </a:r>
            <a:br>
              <a:rPr lang="en-US" sz="2000"/>
            </a:br>
            <a:r>
              <a:rPr lang="en-US" sz="2000"/>
              <a:t>e-mail message. </a:t>
            </a:r>
          </a:p>
        </p:txBody>
      </p:sp>
      <p:graphicFrame>
        <p:nvGraphicFramePr>
          <p:cNvPr id="178180" name="Object 4"/>
          <p:cNvGraphicFramePr>
            <a:graphicFrameLocks noChangeAspect="1"/>
          </p:cNvGraphicFramePr>
          <p:nvPr/>
        </p:nvGraphicFramePr>
        <p:xfrm>
          <a:off x="339725" y="4535488"/>
          <a:ext cx="269875" cy="303212"/>
        </p:xfrm>
        <a:graphic>
          <a:graphicData uri="http://schemas.openxmlformats.org/presentationml/2006/ole">
            <p:oleObj spid="_x0000_s178180" name="Visio" r:id="rId4" imgW="270231" imgH="303063" progId="">
              <p:embed/>
            </p:oleObj>
          </a:graphicData>
        </a:graphic>
      </p:graphicFrame>
      <p:graphicFrame>
        <p:nvGraphicFramePr>
          <p:cNvPr id="178181" name="Object 5"/>
          <p:cNvGraphicFramePr>
            <a:graphicFrameLocks noChangeAspect="1"/>
          </p:cNvGraphicFramePr>
          <p:nvPr/>
        </p:nvGraphicFramePr>
        <p:xfrm>
          <a:off x="339725" y="5249863"/>
          <a:ext cx="269875" cy="303212"/>
        </p:xfrm>
        <a:graphic>
          <a:graphicData uri="http://schemas.openxmlformats.org/presentationml/2006/ole">
            <p:oleObj spid="_x0000_s178181" name="Visio" r:id="rId5" imgW="270231" imgH="303063" progId="">
              <p:embed/>
            </p:oleObj>
          </a:graphicData>
        </a:graphic>
      </p:graphicFrame>
      <p:sp>
        <p:nvSpPr>
          <p:cNvPr id="178183" name="Line 7"/>
          <p:cNvSpPr>
            <a:spLocks noChangeShapeType="1"/>
          </p:cNvSpPr>
          <p:nvPr/>
        </p:nvSpPr>
        <p:spPr bwMode="auto">
          <a:xfrm>
            <a:off x="339725" y="3951288"/>
            <a:ext cx="8413750" cy="0"/>
          </a:xfrm>
          <a:prstGeom prst="line">
            <a:avLst/>
          </a:prstGeom>
          <a:noFill/>
          <a:ln w="12700">
            <a:solidFill>
              <a:schemeClr val="tx1"/>
            </a:solidFill>
            <a:round/>
            <a:headEnd/>
            <a:tailEnd/>
          </a:ln>
          <a:effectLst/>
        </p:spPr>
        <p:txBody>
          <a:bodyPr/>
          <a:lstStyle/>
          <a:p>
            <a:endParaRPr lang="en-US"/>
          </a:p>
        </p:txBody>
      </p:sp>
      <p:pic>
        <p:nvPicPr>
          <p:cNvPr id="178187" name="Picture 11" descr="Selected text in a message, Mini toolbar"/>
          <p:cNvPicPr>
            <a:picLocks noGrp="1" noChangeAspect="1" noChangeArrowheads="1"/>
          </p:cNvPicPr>
          <p:nvPr>
            <p:ph sz="half" idx="1"/>
          </p:nvPr>
        </p:nvPicPr>
        <p:blipFill>
          <a:blip r:embed="rId6" cstate="print"/>
          <a:srcRect/>
          <a:stretch>
            <a:fillRect/>
          </a:stretch>
        </p:blipFill>
        <p:spPr>
          <a:xfrm>
            <a:off x="350838" y="949325"/>
            <a:ext cx="5651500" cy="2849563"/>
          </a:xfrm>
          <a:noFill/>
          <a:ln/>
        </p:spPr>
      </p:pic>
      <p:sp>
        <p:nvSpPr>
          <p:cNvPr id="178191" name="Rectangle 15"/>
          <p:cNvSpPr>
            <a:spLocks noChangeArrowheads="1"/>
          </p:cNvSpPr>
          <p:nvPr/>
        </p:nvSpPr>
        <p:spPr bwMode="auto">
          <a:xfrm>
            <a:off x="676275" y="4502150"/>
            <a:ext cx="5940425" cy="1370013"/>
          </a:xfrm>
          <a:prstGeom prst="rect">
            <a:avLst/>
          </a:prstGeom>
          <a:noFill/>
          <a:ln w="9525" algn="ctr">
            <a:noFill/>
            <a:miter lim="800000"/>
            <a:headEnd/>
            <a:tailEnd/>
          </a:ln>
          <a:effectLst/>
        </p:spPr>
        <p:txBody>
          <a:bodyPr>
            <a:spAutoFit/>
          </a:bodyPr>
          <a:lstStyle/>
          <a:p>
            <a:pPr>
              <a:spcBef>
                <a:spcPct val="20000"/>
              </a:spcBef>
              <a:spcAft>
                <a:spcPct val="45000"/>
              </a:spcAft>
            </a:pPr>
            <a:r>
              <a:rPr lang="en-US">
                <a:solidFill>
                  <a:srgbClr val="FFCC00"/>
                </a:solidFill>
              </a:rPr>
              <a:t>Select your text by dragging with your mouse, and then point at the selection. </a:t>
            </a:r>
          </a:p>
          <a:p>
            <a:pPr>
              <a:spcBef>
                <a:spcPct val="20000"/>
              </a:spcBef>
              <a:spcAft>
                <a:spcPct val="45000"/>
              </a:spcAft>
            </a:pPr>
            <a:r>
              <a:rPr lang="en-US">
                <a:solidFill>
                  <a:srgbClr val="FFCC00"/>
                </a:solidFill>
              </a:rPr>
              <a:t>The Mini toolbar appears in a faded fashion. If you point to it, it becomes solid. You can click a formatting option. </a:t>
            </a:r>
          </a:p>
        </p:txBody>
      </p:sp>
      <p:sp>
        <p:nvSpPr>
          <p:cNvPr id="178192" name="Rectangle 16"/>
          <p:cNvSpPr>
            <a:spLocks noChangeArrowheads="1"/>
          </p:cNvSpPr>
          <p:nvPr/>
        </p:nvSpPr>
        <p:spPr bwMode="auto">
          <a:xfrm>
            <a:off x="277813" y="3994150"/>
            <a:ext cx="5926137" cy="450850"/>
          </a:xfrm>
          <a:prstGeom prst="rect">
            <a:avLst/>
          </a:prstGeom>
          <a:noFill/>
          <a:ln w="9525">
            <a:noFill/>
            <a:miter lim="800000"/>
            <a:headEnd/>
            <a:tailEnd/>
          </a:ln>
          <a:effectLst/>
        </p:spPr>
        <p:txBody>
          <a:bodyPr/>
          <a:lstStyle/>
          <a:p>
            <a:pPr>
              <a:spcBef>
                <a:spcPct val="20000"/>
              </a:spcBef>
              <a:spcAft>
                <a:spcPct val="75000"/>
              </a:spcAft>
            </a:pPr>
            <a:r>
              <a:rPr lang="en-US">
                <a:solidFill>
                  <a:srgbClr val="FFCC00"/>
                </a:solidFill>
              </a:rPr>
              <a:t>The picture shows how it works:</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178187"/>
                                        </p:tgtEl>
                                        <p:attrNameLst>
                                          <p:attrName>style.visibility</p:attrName>
                                        </p:attrNameLst>
                                      </p:cBhvr>
                                      <p:to>
                                        <p:strVal val="visible"/>
                                      </p:to>
                                    </p:set>
                                    <p:animEffect transition="in" filter="slide(fromTop)">
                                      <p:cBhvr>
                                        <p:cTn id="7" dur="500"/>
                                        <p:tgtEl>
                                          <p:spTgt spid="178187"/>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78179">
                                            <p:txEl>
                                              <p:pRg st="0" end="0"/>
                                            </p:txEl>
                                          </p:spTgt>
                                        </p:tgtEl>
                                        <p:attrNameLst>
                                          <p:attrName>style.visibility</p:attrName>
                                        </p:attrNameLst>
                                      </p:cBhvr>
                                      <p:to>
                                        <p:strVal val="visible"/>
                                      </p:to>
                                    </p:set>
                                    <p:animEffect transition="in" filter="slide(fromTop)">
                                      <p:cBhvr>
                                        <p:cTn id="12" dur="500"/>
                                        <p:tgtEl>
                                          <p:spTgt spid="17817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178192">
                                            <p:txEl>
                                              <p:pRg st="0" end="0"/>
                                            </p:txEl>
                                          </p:spTgt>
                                        </p:tgtEl>
                                        <p:attrNameLst>
                                          <p:attrName>style.visibility</p:attrName>
                                        </p:attrNameLst>
                                      </p:cBhvr>
                                      <p:to>
                                        <p:strVal val="visible"/>
                                      </p:to>
                                    </p:set>
                                    <p:animEffect transition="in" filter="slide(fromLeft)">
                                      <p:cBhvr>
                                        <p:cTn id="17" dur="500"/>
                                        <p:tgtEl>
                                          <p:spTgt spid="178192">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78180"/>
                                        </p:tgtEl>
                                        <p:attrNameLst>
                                          <p:attrName>style.visibility</p:attrName>
                                        </p:attrNameLst>
                                      </p:cBhvr>
                                      <p:to>
                                        <p:strVal val="visible"/>
                                      </p:to>
                                    </p:set>
                                    <p:animEffect transition="in" filter="dissolve">
                                      <p:cBhvr>
                                        <p:cTn id="22" dur="500"/>
                                        <p:tgtEl>
                                          <p:spTgt spid="178180"/>
                                        </p:tgtEl>
                                      </p:cBhvr>
                                    </p:animEffect>
                                  </p:childTnLst>
                                </p:cTn>
                              </p:par>
                            </p:childTnLst>
                          </p:cTn>
                        </p:par>
                        <p:par>
                          <p:cTn id="23" fill="hold">
                            <p:stCondLst>
                              <p:cond delay="500"/>
                            </p:stCondLst>
                            <p:childTnLst>
                              <p:par>
                                <p:cTn id="24" presetID="9" presetClass="entr" presetSubtype="0" fill="hold" nodeType="afterEffect">
                                  <p:stCondLst>
                                    <p:cond delay="0"/>
                                  </p:stCondLst>
                                  <p:childTnLst>
                                    <p:set>
                                      <p:cBhvr>
                                        <p:cTn id="25" dur="1" fill="hold">
                                          <p:stCondLst>
                                            <p:cond delay="0"/>
                                          </p:stCondLst>
                                        </p:cTn>
                                        <p:tgtEl>
                                          <p:spTgt spid="178181"/>
                                        </p:tgtEl>
                                        <p:attrNameLst>
                                          <p:attrName>style.visibility</p:attrName>
                                        </p:attrNameLst>
                                      </p:cBhvr>
                                      <p:to>
                                        <p:strVal val="visible"/>
                                      </p:to>
                                    </p:set>
                                    <p:animEffect transition="in" filter="dissolve">
                                      <p:cBhvr>
                                        <p:cTn id="26" dur="500"/>
                                        <p:tgtEl>
                                          <p:spTgt spid="178181"/>
                                        </p:tgtEl>
                                      </p:cBhvr>
                                    </p:animEffect>
                                  </p:childTnLst>
                                </p:cTn>
                              </p:par>
                            </p:childTnLst>
                          </p:cTn>
                        </p:par>
                      </p:childTnLst>
                    </p:cTn>
                  </p:par>
                  <p:par>
                    <p:cTn id="27" fill="hold">
                      <p:stCondLst>
                        <p:cond delay="indefinite"/>
                      </p:stCondLst>
                      <p:childTnLst>
                        <p:par>
                          <p:cTn id="28" fill="hold">
                            <p:stCondLst>
                              <p:cond delay="0"/>
                            </p:stCondLst>
                            <p:childTnLst>
                              <p:par>
                                <p:cTn id="29" presetID="5" presetClass="entr" presetSubtype="10" fill="hold" grpId="0" nodeType="clickEffect">
                                  <p:stCondLst>
                                    <p:cond delay="0"/>
                                  </p:stCondLst>
                                  <p:childTnLst>
                                    <p:set>
                                      <p:cBhvr>
                                        <p:cTn id="30" dur="1" fill="hold">
                                          <p:stCondLst>
                                            <p:cond delay="0"/>
                                          </p:stCondLst>
                                        </p:cTn>
                                        <p:tgtEl>
                                          <p:spTgt spid="178191">
                                            <p:txEl>
                                              <p:pRg st="0" end="0"/>
                                            </p:txEl>
                                          </p:spTgt>
                                        </p:tgtEl>
                                        <p:attrNameLst>
                                          <p:attrName>style.visibility</p:attrName>
                                        </p:attrNameLst>
                                      </p:cBhvr>
                                      <p:to>
                                        <p:strVal val="visible"/>
                                      </p:to>
                                    </p:set>
                                    <p:animEffect transition="in" filter="checkerboard(across)">
                                      <p:cBhvr>
                                        <p:cTn id="31" dur="500"/>
                                        <p:tgtEl>
                                          <p:spTgt spid="178191">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5" presetClass="entr" presetSubtype="10" fill="hold" grpId="0" nodeType="clickEffect">
                                  <p:stCondLst>
                                    <p:cond delay="0"/>
                                  </p:stCondLst>
                                  <p:childTnLst>
                                    <p:set>
                                      <p:cBhvr>
                                        <p:cTn id="35" dur="1" fill="hold">
                                          <p:stCondLst>
                                            <p:cond delay="0"/>
                                          </p:stCondLst>
                                        </p:cTn>
                                        <p:tgtEl>
                                          <p:spTgt spid="178191">
                                            <p:txEl>
                                              <p:pRg st="1" end="1"/>
                                            </p:txEl>
                                          </p:spTgt>
                                        </p:tgtEl>
                                        <p:attrNameLst>
                                          <p:attrName>style.visibility</p:attrName>
                                        </p:attrNameLst>
                                      </p:cBhvr>
                                      <p:to>
                                        <p:strVal val="visible"/>
                                      </p:to>
                                    </p:set>
                                    <p:animEffect transition="in" filter="checkerboard(across)">
                                      <p:cBhvr>
                                        <p:cTn id="36" dur="500"/>
                                        <p:tgtEl>
                                          <p:spTgt spid="17819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8179" grpId="0" build="p" autoUpdateAnimBg="0"/>
      <p:bldP spid="178191" grpId="0" build="p" autoUpdateAnimBg="0"/>
      <p:bldP spid="178192"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Get up to speed</a:t>
            </a:r>
          </a:p>
        </p:txBody>
      </p:sp>
      <p:sp>
        <p:nvSpPr>
          <p:cNvPr id="174082" name="Rectangle 2"/>
          <p:cNvSpPr>
            <a:spLocks noGrp="1" noChangeArrowheads="1"/>
          </p:cNvSpPr>
          <p:nvPr>
            <p:ph type="title"/>
          </p:nvPr>
        </p:nvSpPr>
        <p:spPr>
          <a:xfrm>
            <a:off x="211138" y="73025"/>
            <a:ext cx="8027987" cy="614363"/>
          </a:xfrm>
        </p:spPr>
        <p:txBody>
          <a:bodyPr/>
          <a:lstStyle/>
          <a:p>
            <a:r>
              <a:rPr lang="en-US"/>
              <a:t>The Quick Access Toolbar</a:t>
            </a:r>
          </a:p>
        </p:txBody>
      </p:sp>
      <p:sp>
        <p:nvSpPr>
          <p:cNvPr id="174083" name="Rectangle 3"/>
          <p:cNvSpPr>
            <a:spLocks noChangeArrowheads="1"/>
          </p:cNvSpPr>
          <p:nvPr/>
        </p:nvSpPr>
        <p:spPr bwMode="auto">
          <a:xfrm>
            <a:off x="6119813" y="854075"/>
            <a:ext cx="2744787" cy="2960688"/>
          </a:xfrm>
          <a:prstGeom prst="rect">
            <a:avLst/>
          </a:prstGeom>
          <a:noFill/>
          <a:ln w="9525">
            <a:noFill/>
            <a:miter lim="800000"/>
            <a:headEnd/>
            <a:tailEnd/>
          </a:ln>
          <a:effectLst/>
        </p:spPr>
        <p:txBody>
          <a:bodyPr/>
          <a:lstStyle/>
          <a:p>
            <a:pPr>
              <a:spcBef>
                <a:spcPct val="20000"/>
              </a:spcBef>
              <a:spcAft>
                <a:spcPct val="75000"/>
              </a:spcAft>
            </a:pPr>
            <a:r>
              <a:rPr lang="en-US" sz="2000"/>
              <a:t>The </a:t>
            </a:r>
            <a:r>
              <a:rPr lang="en-US" sz="2000" b="1"/>
              <a:t>Quick Access Toolbar</a:t>
            </a:r>
            <a:r>
              <a:rPr lang="en-US" sz="2000"/>
              <a:t> is a small toolbar above the Ribbon. </a:t>
            </a:r>
          </a:p>
          <a:p>
            <a:pPr>
              <a:spcBef>
                <a:spcPct val="20000"/>
              </a:spcBef>
              <a:spcAft>
                <a:spcPct val="75000"/>
              </a:spcAft>
            </a:pPr>
            <a:r>
              <a:rPr lang="en-US" sz="2000"/>
              <a:t>It’s there to make the commands you need and use most often readily available. </a:t>
            </a:r>
          </a:p>
        </p:txBody>
      </p:sp>
      <p:sp>
        <p:nvSpPr>
          <p:cNvPr id="174085" name="Rectangle 5"/>
          <p:cNvSpPr>
            <a:spLocks noChangeArrowheads="1"/>
          </p:cNvSpPr>
          <p:nvPr/>
        </p:nvSpPr>
        <p:spPr bwMode="auto">
          <a:xfrm>
            <a:off x="277813" y="3994150"/>
            <a:ext cx="5926137" cy="1501775"/>
          </a:xfrm>
          <a:prstGeom prst="rect">
            <a:avLst/>
          </a:prstGeom>
          <a:noFill/>
          <a:ln w="9525">
            <a:noFill/>
            <a:miter lim="800000"/>
            <a:headEnd/>
            <a:tailEnd/>
          </a:ln>
          <a:effectLst/>
        </p:spPr>
        <p:txBody>
          <a:bodyPr/>
          <a:lstStyle/>
          <a:p>
            <a:pPr>
              <a:spcBef>
                <a:spcPct val="20000"/>
              </a:spcBef>
              <a:spcAft>
                <a:spcPct val="75000"/>
              </a:spcAft>
            </a:pPr>
            <a:r>
              <a:rPr lang="en-US">
                <a:solidFill>
                  <a:srgbClr val="FFCC00"/>
                </a:solidFill>
              </a:rPr>
              <a:t>What’s best about the Quick Access Toolbar? What’s on it is up to you. </a:t>
            </a:r>
          </a:p>
          <a:p>
            <a:pPr>
              <a:spcBef>
                <a:spcPct val="20000"/>
              </a:spcBef>
              <a:spcAft>
                <a:spcPct val="75000"/>
              </a:spcAft>
            </a:pPr>
            <a:r>
              <a:rPr lang="en-US">
                <a:solidFill>
                  <a:srgbClr val="FFCC00"/>
                </a:solidFill>
              </a:rPr>
              <a:t>That is, you can add your favorite commands to it with a simple right-click. </a:t>
            </a:r>
          </a:p>
        </p:txBody>
      </p:sp>
      <p:sp>
        <p:nvSpPr>
          <p:cNvPr id="174087" name="Line 7"/>
          <p:cNvSpPr>
            <a:spLocks noChangeShapeType="1"/>
          </p:cNvSpPr>
          <p:nvPr/>
        </p:nvSpPr>
        <p:spPr bwMode="auto">
          <a:xfrm>
            <a:off x="339725" y="3951288"/>
            <a:ext cx="8413750" cy="0"/>
          </a:xfrm>
          <a:prstGeom prst="line">
            <a:avLst/>
          </a:prstGeom>
          <a:noFill/>
          <a:ln w="12700">
            <a:solidFill>
              <a:schemeClr val="tx1"/>
            </a:solidFill>
            <a:round/>
            <a:headEnd/>
            <a:tailEnd/>
          </a:ln>
          <a:effectLst/>
        </p:spPr>
        <p:txBody>
          <a:bodyPr/>
          <a:lstStyle/>
          <a:p>
            <a:endParaRPr lang="en-US"/>
          </a:p>
        </p:txBody>
      </p:sp>
      <p:pic>
        <p:nvPicPr>
          <p:cNvPr id="174088" name="Picture 8" descr="The Quick Access Toolbar for a new e-mail message"/>
          <p:cNvPicPr>
            <a:picLocks noGrp="1" noChangeAspect="1" noChangeArrowheads="1"/>
          </p:cNvPicPr>
          <p:nvPr>
            <p:ph sz="half" idx="1"/>
          </p:nvPr>
        </p:nvPicPr>
        <p:blipFill>
          <a:blip r:embed="rId3" cstate="print"/>
          <a:srcRect/>
          <a:stretch>
            <a:fillRect/>
          </a:stretch>
        </p:blipFill>
        <p:spPr>
          <a:xfrm>
            <a:off x="339725" y="947738"/>
            <a:ext cx="5662613" cy="2854325"/>
          </a:xfrm>
          <a:noFill/>
          <a:ln/>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174088"/>
                                        </p:tgtEl>
                                        <p:attrNameLst>
                                          <p:attrName>style.visibility</p:attrName>
                                        </p:attrNameLst>
                                      </p:cBhvr>
                                      <p:to>
                                        <p:strVal val="visible"/>
                                      </p:to>
                                    </p:set>
                                    <p:animEffect transition="in" filter="slide(fromTop)">
                                      <p:cBhvr>
                                        <p:cTn id="7" dur="500"/>
                                        <p:tgtEl>
                                          <p:spTgt spid="174088"/>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74083">
                                            <p:txEl>
                                              <p:pRg st="0" end="0"/>
                                            </p:txEl>
                                          </p:spTgt>
                                        </p:tgtEl>
                                        <p:attrNameLst>
                                          <p:attrName>style.visibility</p:attrName>
                                        </p:attrNameLst>
                                      </p:cBhvr>
                                      <p:to>
                                        <p:strVal val="visible"/>
                                      </p:to>
                                    </p:set>
                                    <p:animEffect transition="in" filter="slide(fromTop)">
                                      <p:cBhvr>
                                        <p:cTn id="12" dur="500"/>
                                        <p:tgtEl>
                                          <p:spTgt spid="17408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1" fill="hold" grpId="0" nodeType="clickEffect">
                                  <p:stCondLst>
                                    <p:cond delay="0"/>
                                  </p:stCondLst>
                                  <p:childTnLst>
                                    <p:set>
                                      <p:cBhvr>
                                        <p:cTn id="16" dur="1" fill="hold">
                                          <p:stCondLst>
                                            <p:cond delay="0"/>
                                          </p:stCondLst>
                                        </p:cTn>
                                        <p:tgtEl>
                                          <p:spTgt spid="174083">
                                            <p:txEl>
                                              <p:pRg st="1" end="1"/>
                                            </p:txEl>
                                          </p:spTgt>
                                        </p:tgtEl>
                                        <p:attrNameLst>
                                          <p:attrName>style.visibility</p:attrName>
                                        </p:attrNameLst>
                                      </p:cBhvr>
                                      <p:to>
                                        <p:strVal val="visible"/>
                                      </p:to>
                                    </p:set>
                                    <p:animEffect transition="in" filter="slide(fromTop)">
                                      <p:cBhvr>
                                        <p:cTn id="17" dur="500"/>
                                        <p:tgtEl>
                                          <p:spTgt spid="17408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174085">
                                            <p:txEl>
                                              <p:pRg st="0" end="0"/>
                                            </p:txEl>
                                          </p:spTgt>
                                        </p:tgtEl>
                                        <p:attrNameLst>
                                          <p:attrName>style.visibility</p:attrName>
                                        </p:attrNameLst>
                                      </p:cBhvr>
                                      <p:to>
                                        <p:strVal val="visible"/>
                                      </p:to>
                                    </p:set>
                                    <p:animEffect transition="in" filter="slide(fromLeft)">
                                      <p:cBhvr>
                                        <p:cTn id="22" dur="500"/>
                                        <p:tgtEl>
                                          <p:spTgt spid="174085">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8" fill="hold" grpId="0" nodeType="clickEffect">
                                  <p:stCondLst>
                                    <p:cond delay="0"/>
                                  </p:stCondLst>
                                  <p:childTnLst>
                                    <p:set>
                                      <p:cBhvr>
                                        <p:cTn id="26" dur="1" fill="hold">
                                          <p:stCondLst>
                                            <p:cond delay="0"/>
                                          </p:stCondLst>
                                        </p:cTn>
                                        <p:tgtEl>
                                          <p:spTgt spid="174085">
                                            <p:txEl>
                                              <p:pRg st="1" end="1"/>
                                            </p:txEl>
                                          </p:spTgt>
                                        </p:tgtEl>
                                        <p:attrNameLst>
                                          <p:attrName>style.visibility</p:attrName>
                                        </p:attrNameLst>
                                      </p:cBhvr>
                                      <p:to>
                                        <p:strVal val="visible"/>
                                      </p:to>
                                    </p:set>
                                    <p:animEffect transition="in" filter="slide(fromLeft)">
                                      <p:cBhvr>
                                        <p:cTn id="27" dur="500"/>
                                        <p:tgtEl>
                                          <p:spTgt spid="17408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083" grpId="0" build="p" autoUpdateAnimBg="0"/>
      <p:bldP spid="174085"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Get up to speed</a:t>
            </a:r>
          </a:p>
        </p:txBody>
      </p:sp>
      <p:sp>
        <p:nvSpPr>
          <p:cNvPr id="180226" name="Rectangle 2"/>
          <p:cNvSpPr>
            <a:spLocks noGrp="1" noChangeArrowheads="1"/>
          </p:cNvSpPr>
          <p:nvPr>
            <p:ph type="title"/>
          </p:nvPr>
        </p:nvSpPr>
        <p:spPr>
          <a:xfrm>
            <a:off x="211138" y="73025"/>
            <a:ext cx="8027987" cy="614363"/>
          </a:xfrm>
        </p:spPr>
        <p:txBody>
          <a:bodyPr/>
          <a:lstStyle/>
          <a:p>
            <a:r>
              <a:rPr lang="en-US"/>
              <a:t>The Quick Access Toolbar</a:t>
            </a:r>
          </a:p>
        </p:txBody>
      </p:sp>
      <p:sp>
        <p:nvSpPr>
          <p:cNvPr id="180227" name="Rectangle 3"/>
          <p:cNvSpPr>
            <a:spLocks noChangeArrowheads="1"/>
          </p:cNvSpPr>
          <p:nvPr/>
        </p:nvSpPr>
        <p:spPr bwMode="auto">
          <a:xfrm>
            <a:off x="6119813" y="854075"/>
            <a:ext cx="2744787" cy="2960688"/>
          </a:xfrm>
          <a:prstGeom prst="rect">
            <a:avLst/>
          </a:prstGeom>
          <a:noFill/>
          <a:ln w="9525">
            <a:noFill/>
            <a:miter lim="800000"/>
            <a:headEnd/>
            <a:tailEnd/>
          </a:ln>
          <a:effectLst/>
        </p:spPr>
        <p:txBody>
          <a:bodyPr/>
          <a:lstStyle/>
          <a:p>
            <a:pPr>
              <a:spcBef>
                <a:spcPct val="20000"/>
              </a:spcBef>
              <a:spcAft>
                <a:spcPct val="75000"/>
              </a:spcAft>
            </a:pPr>
            <a:r>
              <a:rPr lang="en-US" sz="2000"/>
              <a:t>You’ll see and use different Quick Access Toolbars depending on the area of Outlook that you’re working in. </a:t>
            </a:r>
          </a:p>
        </p:txBody>
      </p:sp>
      <p:sp>
        <p:nvSpPr>
          <p:cNvPr id="180228" name="Rectangle 4"/>
          <p:cNvSpPr>
            <a:spLocks noChangeArrowheads="1"/>
          </p:cNvSpPr>
          <p:nvPr/>
        </p:nvSpPr>
        <p:spPr bwMode="auto">
          <a:xfrm>
            <a:off x="277813" y="3994150"/>
            <a:ext cx="5926137" cy="1501775"/>
          </a:xfrm>
          <a:prstGeom prst="rect">
            <a:avLst/>
          </a:prstGeom>
          <a:noFill/>
          <a:ln w="9525">
            <a:noFill/>
            <a:miter lim="800000"/>
            <a:headEnd/>
            <a:tailEnd/>
          </a:ln>
          <a:effectLst/>
        </p:spPr>
        <p:txBody>
          <a:bodyPr/>
          <a:lstStyle/>
          <a:p>
            <a:pPr>
              <a:spcBef>
                <a:spcPct val="20000"/>
              </a:spcBef>
              <a:spcAft>
                <a:spcPct val="75000"/>
              </a:spcAft>
            </a:pPr>
            <a:r>
              <a:rPr lang="en-US">
                <a:solidFill>
                  <a:srgbClr val="FFCC00"/>
                </a:solidFill>
              </a:rPr>
              <a:t>For example, customizations that you make to the Quick Access Toolbar for messages you send will not appear on the Quick Access Toolbar for Contacts.  </a:t>
            </a:r>
          </a:p>
        </p:txBody>
      </p:sp>
      <p:sp>
        <p:nvSpPr>
          <p:cNvPr id="180229" name="Line 5"/>
          <p:cNvSpPr>
            <a:spLocks noChangeShapeType="1"/>
          </p:cNvSpPr>
          <p:nvPr/>
        </p:nvSpPr>
        <p:spPr bwMode="auto">
          <a:xfrm>
            <a:off x="339725" y="3951288"/>
            <a:ext cx="8413750" cy="0"/>
          </a:xfrm>
          <a:prstGeom prst="line">
            <a:avLst/>
          </a:prstGeom>
          <a:noFill/>
          <a:ln w="12700">
            <a:solidFill>
              <a:schemeClr val="tx1"/>
            </a:solidFill>
            <a:round/>
            <a:headEnd/>
            <a:tailEnd/>
          </a:ln>
          <a:effectLst/>
        </p:spPr>
        <p:txBody>
          <a:bodyPr/>
          <a:lstStyle/>
          <a:p>
            <a:endParaRPr lang="en-US"/>
          </a:p>
        </p:txBody>
      </p:sp>
      <p:pic>
        <p:nvPicPr>
          <p:cNvPr id="180230" name="Picture 6" descr="The Quick Access Toolbar for a new e-mail message"/>
          <p:cNvPicPr>
            <a:picLocks noGrp="1" noChangeAspect="1" noChangeArrowheads="1"/>
          </p:cNvPicPr>
          <p:nvPr>
            <p:ph sz="half" idx="1"/>
          </p:nvPr>
        </p:nvPicPr>
        <p:blipFill>
          <a:blip r:embed="rId3" cstate="print"/>
          <a:srcRect/>
          <a:stretch>
            <a:fillRect/>
          </a:stretch>
        </p:blipFill>
        <p:spPr>
          <a:xfrm>
            <a:off x="339725" y="947738"/>
            <a:ext cx="5662613" cy="2854325"/>
          </a:xfrm>
          <a:noFill/>
          <a:ln/>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180227">
                                            <p:txEl>
                                              <p:pRg st="0" end="0"/>
                                            </p:txEl>
                                          </p:spTgt>
                                        </p:tgtEl>
                                        <p:attrNameLst>
                                          <p:attrName>style.visibility</p:attrName>
                                        </p:attrNameLst>
                                      </p:cBhvr>
                                      <p:to>
                                        <p:strVal val="visible"/>
                                      </p:to>
                                    </p:set>
                                    <p:animEffect transition="in" filter="slide(fromTop)">
                                      <p:cBhvr>
                                        <p:cTn id="7" dur="500"/>
                                        <p:tgtEl>
                                          <p:spTgt spid="18022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180228">
                                            <p:txEl>
                                              <p:pRg st="0" end="0"/>
                                            </p:txEl>
                                          </p:spTgt>
                                        </p:tgtEl>
                                        <p:attrNameLst>
                                          <p:attrName>style.visibility</p:attrName>
                                        </p:attrNameLst>
                                      </p:cBhvr>
                                      <p:to>
                                        <p:strVal val="visible"/>
                                      </p:to>
                                    </p:set>
                                    <p:animEffect transition="in" filter="slide(fromLeft)">
                                      <p:cBhvr>
                                        <p:cTn id="12" dur="500"/>
                                        <p:tgtEl>
                                          <p:spTgt spid="18022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0227" grpId="0" build="p" autoUpdateAnimBg="0" advAuto="0"/>
      <p:bldP spid="180228"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Get up to speed</a:t>
            </a:r>
          </a:p>
        </p:txBody>
      </p:sp>
      <p:sp>
        <p:nvSpPr>
          <p:cNvPr id="35842" name="Rectangle 2"/>
          <p:cNvSpPr>
            <a:spLocks noGrp="1" noChangeArrowheads="1"/>
          </p:cNvSpPr>
          <p:nvPr>
            <p:ph type="title"/>
          </p:nvPr>
        </p:nvSpPr>
        <p:spPr>
          <a:xfrm>
            <a:off x="239713" y="63500"/>
            <a:ext cx="8904287" cy="614363"/>
          </a:xfrm>
        </p:spPr>
        <p:txBody>
          <a:bodyPr/>
          <a:lstStyle/>
          <a:p>
            <a:r>
              <a:rPr lang="en-US"/>
              <a:t>Keyboard shortcuts</a:t>
            </a:r>
          </a:p>
        </p:txBody>
      </p:sp>
      <p:sp>
        <p:nvSpPr>
          <p:cNvPr id="35843" name="Rectangle 3"/>
          <p:cNvSpPr>
            <a:spLocks noChangeArrowheads="1"/>
          </p:cNvSpPr>
          <p:nvPr/>
        </p:nvSpPr>
        <p:spPr bwMode="auto">
          <a:xfrm>
            <a:off x="6119813" y="854075"/>
            <a:ext cx="2744787" cy="2763838"/>
          </a:xfrm>
          <a:prstGeom prst="rect">
            <a:avLst/>
          </a:prstGeom>
          <a:noFill/>
          <a:ln w="9525">
            <a:noFill/>
            <a:miter lim="800000"/>
            <a:headEnd/>
            <a:tailEnd/>
          </a:ln>
          <a:effectLst/>
        </p:spPr>
        <p:txBody>
          <a:bodyPr/>
          <a:lstStyle/>
          <a:p>
            <a:pPr>
              <a:spcBef>
                <a:spcPct val="20000"/>
              </a:spcBef>
              <a:spcAft>
                <a:spcPct val="75000"/>
              </a:spcAft>
            </a:pPr>
            <a:r>
              <a:rPr lang="en-US" sz="2000"/>
              <a:t>If you use keyboard shortcuts instead of a mouse or other pointing device, you’ll noticed that some shortcuts are the same but that others have changed. </a:t>
            </a:r>
          </a:p>
        </p:txBody>
      </p:sp>
      <p:sp>
        <p:nvSpPr>
          <p:cNvPr id="35844" name="Line 4"/>
          <p:cNvSpPr>
            <a:spLocks noChangeShapeType="1"/>
          </p:cNvSpPr>
          <p:nvPr/>
        </p:nvSpPr>
        <p:spPr bwMode="auto">
          <a:xfrm>
            <a:off x="339725" y="3951288"/>
            <a:ext cx="8413750" cy="0"/>
          </a:xfrm>
          <a:prstGeom prst="line">
            <a:avLst/>
          </a:prstGeom>
          <a:noFill/>
          <a:ln w="12700">
            <a:solidFill>
              <a:schemeClr val="tx1"/>
            </a:solidFill>
            <a:round/>
            <a:headEnd/>
            <a:tailEnd/>
          </a:ln>
          <a:effectLst/>
        </p:spPr>
        <p:txBody>
          <a:bodyPr/>
          <a:lstStyle/>
          <a:p>
            <a:endParaRPr lang="en-US"/>
          </a:p>
        </p:txBody>
      </p:sp>
      <p:sp>
        <p:nvSpPr>
          <p:cNvPr id="35847" name="Rectangle 7"/>
          <p:cNvSpPr>
            <a:spLocks noChangeArrowheads="1"/>
          </p:cNvSpPr>
          <p:nvPr/>
        </p:nvSpPr>
        <p:spPr bwMode="auto">
          <a:xfrm>
            <a:off x="242888" y="4019550"/>
            <a:ext cx="5934075" cy="1101725"/>
          </a:xfrm>
          <a:prstGeom prst="rect">
            <a:avLst/>
          </a:prstGeom>
          <a:noFill/>
          <a:ln w="9525">
            <a:noFill/>
            <a:miter lim="800000"/>
            <a:headEnd/>
            <a:tailEnd/>
          </a:ln>
          <a:effectLst/>
        </p:spPr>
        <p:txBody>
          <a:bodyPr/>
          <a:lstStyle/>
          <a:p>
            <a:pPr>
              <a:spcBef>
                <a:spcPct val="20000"/>
              </a:spcBef>
              <a:spcAft>
                <a:spcPct val="75000"/>
              </a:spcAft>
            </a:pPr>
            <a:r>
              <a:rPr lang="en-US">
                <a:solidFill>
                  <a:srgbClr val="FFCC00"/>
                </a:solidFill>
              </a:rPr>
              <a:t>With the introduction of the Ribbon, commands are in new locations, so shortcuts that begin with ALT will probably be different from earlier versions. </a:t>
            </a:r>
          </a:p>
        </p:txBody>
      </p:sp>
      <p:pic>
        <p:nvPicPr>
          <p:cNvPr id="35848" name="Picture 8" descr="A new mail message as it appears when you press ALT to show letters for keyboard shortcuts"/>
          <p:cNvPicPr>
            <a:picLocks noGrp="1" noChangeAspect="1" noChangeArrowheads="1"/>
          </p:cNvPicPr>
          <p:nvPr>
            <p:ph sz="half" idx="1"/>
          </p:nvPr>
        </p:nvPicPr>
        <p:blipFill>
          <a:blip r:embed="rId3" cstate="print"/>
          <a:srcRect/>
          <a:stretch>
            <a:fillRect/>
          </a:stretch>
        </p:blipFill>
        <p:spPr>
          <a:xfrm>
            <a:off x="350838" y="949325"/>
            <a:ext cx="5651500" cy="2849563"/>
          </a:xfrm>
          <a:noFill/>
          <a:ln/>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35848"/>
                                        </p:tgtEl>
                                        <p:attrNameLst>
                                          <p:attrName>style.visibility</p:attrName>
                                        </p:attrNameLst>
                                      </p:cBhvr>
                                      <p:to>
                                        <p:strVal val="visible"/>
                                      </p:to>
                                    </p:set>
                                    <p:animEffect transition="in" filter="slide(fromTop)">
                                      <p:cBhvr>
                                        <p:cTn id="7" dur="500"/>
                                        <p:tgtEl>
                                          <p:spTgt spid="35848"/>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35843"/>
                                        </p:tgtEl>
                                        <p:attrNameLst>
                                          <p:attrName>style.visibility</p:attrName>
                                        </p:attrNameLst>
                                      </p:cBhvr>
                                      <p:to>
                                        <p:strVal val="visible"/>
                                      </p:to>
                                    </p:set>
                                    <p:animEffect transition="in" filter="slide(fromTop)">
                                      <p:cBhvr>
                                        <p:cTn id="12" dur="500"/>
                                        <p:tgtEl>
                                          <p:spTgt spid="35843"/>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35847">
                                            <p:txEl>
                                              <p:pRg st="0" end="0"/>
                                            </p:txEl>
                                          </p:spTgt>
                                        </p:tgtEl>
                                        <p:attrNameLst>
                                          <p:attrName>style.visibility</p:attrName>
                                        </p:attrNameLst>
                                      </p:cBhvr>
                                      <p:to>
                                        <p:strVal val="visible"/>
                                      </p:to>
                                    </p:set>
                                    <p:animEffect transition="in" filter="slide(fromLeft)">
                                      <p:cBhvr>
                                        <p:cTn id="17" dur="500"/>
                                        <p:tgtEl>
                                          <p:spTgt spid="358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3" grpId="0" autoUpdateAnimBg="0"/>
      <p:bldP spid="35847"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 name="Footer Placeholder 5"/>
          <p:cNvSpPr>
            <a:spLocks noGrp="1"/>
          </p:cNvSpPr>
          <p:nvPr>
            <p:ph type="ftr" sz="quarter" idx="11"/>
          </p:nvPr>
        </p:nvSpPr>
        <p:spPr/>
        <p:txBody>
          <a:bodyPr/>
          <a:lstStyle/>
          <a:p>
            <a:r>
              <a:rPr lang="en-US"/>
              <a:t>Get up to speed</a:t>
            </a:r>
          </a:p>
        </p:txBody>
      </p:sp>
      <p:sp>
        <p:nvSpPr>
          <p:cNvPr id="182274" name="Rectangle 2"/>
          <p:cNvSpPr>
            <a:spLocks noGrp="1" noChangeArrowheads="1"/>
          </p:cNvSpPr>
          <p:nvPr>
            <p:ph type="title"/>
          </p:nvPr>
        </p:nvSpPr>
        <p:spPr>
          <a:xfrm>
            <a:off x="239713" y="63500"/>
            <a:ext cx="8904287" cy="614363"/>
          </a:xfrm>
        </p:spPr>
        <p:txBody>
          <a:bodyPr/>
          <a:lstStyle/>
          <a:p>
            <a:r>
              <a:rPr lang="en-US"/>
              <a:t>Keyboard shortcuts</a:t>
            </a:r>
          </a:p>
        </p:txBody>
      </p:sp>
      <p:sp>
        <p:nvSpPr>
          <p:cNvPr id="182275" name="Rectangle 3"/>
          <p:cNvSpPr>
            <a:spLocks noChangeArrowheads="1"/>
          </p:cNvSpPr>
          <p:nvPr/>
        </p:nvSpPr>
        <p:spPr bwMode="auto">
          <a:xfrm>
            <a:off x="6119813" y="854075"/>
            <a:ext cx="2744787" cy="2763838"/>
          </a:xfrm>
          <a:prstGeom prst="rect">
            <a:avLst/>
          </a:prstGeom>
          <a:noFill/>
          <a:ln w="9525">
            <a:noFill/>
            <a:miter lim="800000"/>
            <a:headEnd/>
            <a:tailEnd/>
          </a:ln>
          <a:effectLst/>
        </p:spPr>
        <p:txBody>
          <a:bodyPr/>
          <a:lstStyle/>
          <a:p>
            <a:pPr>
              <a:spcBef>
                <a:spcPct val="20000"/>
              </a:spcBef>
              <a:spcAft>
                <a:spcPct val="75000"/>
              </a:spcAft>
            </a:pPr>
            <a:r>
              <a:rPr lang="en-US" sz="2000"/>
              <a:t>If you use keyboard shortcuts instead of a mouse or other pointing device, you’ll noticed that some shortcuts are the same but that others have changed. </a:t>
            </a:r>
          </a:p>
        </p:txBody>
      </p:sp>
      <p:sp>
        <p:nvSpPr>
          <p:cNvPr id="182276" name="Line 4"/>
          <p:cNvSpPr>
            <a:spLocks noChangeShapeType="1"/>
          </p:cNvSpPr>
          <p:nvPr/>
        </p:nvSpPr>
        <p:spPr bwMode="auto">
          <a:xfrm>
            <a:off x="339725" y="3951288"/>
            <a:ext cx="8413750" cy="0"/>
          </a:xfrm>
          <a:prstGeom prst="line">
            <a:avLst/>
          </a:prstGeom>
          <a:noFill/>
          <a:ln w="12700">
            <a:solidFill>
              <a:schemeClr val="tx1"/>
            </a:solidFill>
            <a:round/>
            <a:headEnd/>
            <a:tailEnd/>
          </a:ln>
          <a:effectLst/>
        </p:spPr>
        <p:txBody>
          <a:bodyPr/>
          <a:lstStyle/>
          <a:p>
            <a:endParaRPr lang="en-US"/>
          </a:p>
        </p:txBody>
      </p:sp>
      <p:sp>
        <p:nvSpPr>
          <p:cNvPr id="182277" name="Rectangle 5"/>
          <p:cNvSpPr>
            <a:spLocks noChangeArrowheads="1"/>
          </p:cNvSpPr>
          <p:nvPr/>
        </p:nvSpPr>
        <p:spPr bwMode="auto">
          <a:xfrm>
            <a:off x="242888" y="4019550"/>
            <a:ext cx="5934075" cy="400050"/>
          </a:xfrm>
          <a:prstGeom prst="rect">
            <a:avLst/>
          </a:prstGeom>
          <a:noFill/>
          <a:ln w="9525">
            <a:noFill/>
            <a:miter lim="800000"/>
            <a:headEnd/>
            <a:tailEnd/>
          </a:ln>
          <a:effectLst/>
        </p:spPr>
        <p:txBody>
          <a:bodyPr/>
          <a:lstStyle/>
          <a:p>
            <a:pPr>
              <a:spcBef>
                <a:spcPct val="20000"/>
              </a:spcBef>
              <a:spcAft>
                <a:spcPct val="75000"/>
              </a:spcAft>
            </a:pPr>
            <a:r>
              <a:rPr lang="en-US">
                <a:solidFill>
                  <a:srgbClr val="FFCC00"/>
                </a:solidFill>
              </a:rPr>
              <a:t>To find your way around:</a:t>
            </a:r>
          </a:p>
        </p:txBody>
      </p:sp>
      <p:pic>
        <p:nvPicPr>
          <p:cNvPr id="182278" name="Picture 6" descr="A new mail message as it appears when you press ALT to show letters for keyboard shortcuts"/>
          <p:cNvPicPr>
            <a:picLocks noGrp="1" noChangeAspect="1" noChangeArrowheads="1"/>
          </p:cNvPicPr>
          <p:nvPr>
            <p:ph sz="half" idx="1"/>
          </p:nvPr>
        </p:nvPicPr>
        <p:blipFill>
          <a:blip r:embed="rId3" cstate="print"/>
          <a:srcRect/>
          <a:stretch>
            <a:fillRect/>
          </a:stretch>
        </p:blipFill>
        <p:spPr>
          <a:xfrm>
            <a:off x="350838" y="949325"/>
            <a:ext cx="5651500" cy="2849563"/>
          </a:xfrm>
          <a:noFill/>
          <a:ln/>
        </p:spPr>
      </p:pic>
      <p:sp>
        <p:nvSpPr>
          <p:cNvPr id="182279" name="Rectangle 7"/>
          <p:cNvSpPr>
            <a:spLocks noChangeArrowheads="1"/>
          </p:cNvSpPr>
          <p:nvPr/>
        </p:nvSpPr>
        <p:spPr bwMode="auto">
          <a:xfrm>
            <a:off x="242888" y="4502150"/>
            <a:ext cx="5961062" cy="1370013"/>
          </a:xfrm>
          <a:prstGeom prst="rect">
            <a:avLst/>
          </a:prstGeom>
          <a:noFill/>
          <a:ln w="9525" algn="ctr">
            <a:noFill/>
            <a:miter lim="800000"/>
            <a:headEnd/>
            <a:tailEnd/>
          </a:ln>
          <a:effectLst/>
        </p:spPr>
        <p:txBody>
          <a:bodyPr>
            <a:spAutoFit/>
          </a:bodyPr>
          <a:lstStyle/>
          <a:p>
            <a:pPr marL="288925" indent="-288925">
              <a:spcBef>
                <a:spcPct val="20000"/>
              </a:spcBef>
              <a:spcAft>
                <a:spcPct val="45000"/>
              </a:spcAft>
              <a:buFontTx/>
              <a:buAutoNum type="arabicPeriod"/>
            </a:pPr>
            <a:r>
              <a:rPr lang="en-US">
                <a:solidFill>
                  <a:srgbClr val="FFCC00"/>
                </a:solidFill>
              </a:rPr>
              <a:t>Start by pressing ALT. </a:t>
            </a:r>
          </a:p>
          <a:p>
            <a:pPr marL="288925" indent="-288925">
              <a:spcBef>
                <a:spcPct val="20000"/>
              </a:spcBef>
              <a:spcAft>
                <a:spcPct val="45000"/>
              </a:spcAft>
              <a:buFontTx/>
              <a:buAutoNum type="arabicPeriod"/>
            </a:pPr>
            <a:r>
              <a:rPr lang="en-US">
                <a:solidFill>
                  <a:srgbClr val="FFCC00"/>
                </a:solidFill>
              </a:rPr>
              <a:t>Press the indicated key to see the correct tab, and then press the letter to access the command you want. </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82277">
                                            <p:txEl>
                                              <p:pRg st="0" end="0"/>
                                            </p:txEl>
                                          </p:spTgt>
                                        </p:tgtEl>
                                        <p:attrNameLst>
                                          <p:attrName>style.visibility</p:attrName>
                                        </p:attrNameLst>
                                      </p:cBhvr>
                                      <p:to>
                                        <p:strVal val="visible"/>
                                      </p:to>
                                    </p:set>
                                    <p:animEffect transition="in" filter="slide(fromLeft)">
                                      <p:cBhvr>
                                        <p:cTn id="7" dur="500"/>
                                        <p:tgtEl>
                                          <p:spTgt spid="18227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82279">
                                            <p:txEl>
                                              <p:pRg st="0" end="0"/>
                                            </p:txEl>
                                          </p:spTgt>
                                        </p:tgtEl>
                                        <p:attrNameLst>
                                          <p:attrName>style.visibility</p:attrName>
                                        </p:attrNameLst>
                                      </p:cBhvr>
                                      <p:to>
                                        <p:strVal val="visible"/>
                                      </p:to>
                                    </p:set>
                                    <p:animEffect transition="in" filter="checkerboard(across)">
                                      <p:cBhvr>
                                        <p:cTn id="12" dur="500"/>
                                        <p:tgtEl>
                                          <p:spTgt spid="18227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82279">
                                            <p:txEl>
                                              <p:pRg st="1" end="1"/>
                                            </p:txEl>
                                          </p:spTgt>
                                        </p:tgtEl>
                                        <p:attrNameLst>
                                          <p:attrName>style.visibility</p:attrName>
                                        </p:attrNameLst>
                                      </p:cBhvr>
                                      <p:to>
                                        <p:strVal val="visible"/>
                                      </p:to>
                                    </p:set>
                                    <p:animEffect transition="in" filter="checkerboard(across)">
                                      <p:cBhvr>
                                        <p:cTn id="17" dur="500"/>
                                        <p:tgtEl>
                                          <p:spTgt spid="18227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277" grpId="0" build="p" autoUpdateAnimBg="0" advAuto="0"/>
      <p:bldP spid="182279"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Get up to speed</a:t>
            </a:r>
          </a:p>
        </p:txBody>
      </p:sp>
      <p:sp>
        <p:nvSpPr>
          <p:cNvPr id="88066" name="Rectangle 2"/>
          <p:cNvSpPr>
            <a:spLocks noGrp="1" noChangeArrowheads="1"/>
          </p:cNvSpPr>
          <p:nvPr>
            <p:ph type="title"/>
          </p:nvPr>
        </p:nvSpPr>
        <p:spPr>
          <a:xfrm>
            <a:off x="239713" y="63500"/>
            <a:ext cx="8904287" cy="614363"/>
          </a:xfrm>
        </p:spPr>
        <p:txBody>
          <a:bodyPr/>
          <a:lstStyle/>
          <a:p>
            <a:r>
              <a:rPr lang="en-US"/>
              <a:t>Know your options</a:t>
            </a:r>
          </a:p>
        </p:txBody>
      </p:sp>
      <p:sp>
        <p:nvSpPr>
          <p:cNvPr id="88067" name="Rectangle 3"/>
          <p:cNvSpPr>
            <a:spLocks noChangeArrowheads="1"/>
          </p:cNvSpPr>
          <p:nvPr/>
        </p:nvSpPr>
        <p:spPr bwMode="auto">
          <a:xfrm>
            <a:off x="6119813" y="854075"/>
            <a:ext cx="2744787" cy="2763838"/>
          </a:xfrm>
          <a:prstGeom prst="rect">
            <a:avLst/>
          </a:prstGeom>
          <a:noFill/>
          <a:ln w="9525">
            <a:noFill/>
            <a:miter lim="800000"/>
            <a:headEnd/>
            <a:tailEnd/>
          </a:ln>
          <a:effectLst/>
        </p:spPr>
        <p:txBody>
          <a:bodyPr/>
          <a:lstStyle/>
          <a:p>
            <a:pPr>
              <a:spcBef>
                <a:spcPct val="20000"/>
              </a:spcBef>
              <a:spcAft>
                <a:spcPct val="75000"/>
              </a:spcAft>
            </a:pPr>
            <a:r>
              <a:rPr lang="en-US" sz="2000"/>
              <a:t>Outlook provides many options to help you change how things look and work.</a:t>
            </a:r>
          </a:p>
          <a:p>
            <a:pPr>
              <a:spcBef>
                <a:spcPct val="20000"/>
              </a:spcBef>
              <a:spcAft>
                <a:spcPct val="75000"/>
              </a:spcAft>
            </a:pPr>
            <a:r>
              <a:rPr lang="en-US" sz="2000"/>
              <a:t>The way you access these program options hasn’t changed. </a:t>
            </a:r>
          </a:p>
        </p:txBody>
      </p:sp>
      <p:sp>
        <p:nvSpPr>
          <p:cNvPr id="88068" name="Line 4"/>
          <p:cNvSpPr>
            <a:spLocks noChangeShapeType="1"/>
          </p:cNvSpPr>
          <p:nvPr/>
        </p:nvSpPr>
        <p:spPr bwMode="auto">
          <a:xfrm>
            <a:off x="339725" y="3951288"/>
            <a:ext cx="8413750" cy="0"/>
          </a:xfrm>
          <a:prstGeom prst="line">
            <a:avLst/>
          </a:prstGeom>
          <a:noFill/>
          <a:ln w="12700">
            <a:solidFill>
              <a:schemeClr val="tx1"/>
            </a:solidFill>
            <a:round/>
            <a:headEnd/>
            <a:tailEnd/>
          </a:ln>
          <a:effectLst/>
        </p:spPr>
        <p:txBody>
          <a:bodyPr/>
          <a:lstStyle/>
          <a:p>
            <a:endParaRPr lang="en-US"/>
          </a:p>
        </p:txBody>
      </p:sp>
      <p:sp>
        <p:nvSpPr>
          <p:cNvPr id="88071" name="Rectangle 7"/>
          <p:cNvSpPr>
            <a:spLocks noChangeArrowheads="1"/>
          </p:cNvSpPr>
          <p:nvPr/>
        </p:nvSpPr>
        <p:spPr bwMode="auto">
          <a:xfrm>
            <a:off x="242888" y="4019550"/>
            <a:ext cx="5934075" cy="401638"/>
          </a:xfrm>
          <a:prstGeom prst="rect">
            <a:avLst/>
          </a:prstGeom>
          <a:noFill/>
          <a:ln w="9525">
            <a:noFill/>
            <a:miter lim="800000"/>
            <a:headEnd/>
            <a:tailEnd/>
          </a:ln>
          <a:effectLst/>
        </p:spPr>
        <p:txBody>
          <a:bodyPr/>
          <a:lstStyle/>
          <a:p>
            <a:pPr>
              <a:spcBef>
                <a:spcPct val="20000"/>
              </a:spcBef>
              <a:spcAft>
                <a:spcPct val="75000"/>
              </a:spcAft>
            </a:pPr>
            <a:r>
              <a:rPr lang="en-US">
                <a:solidFill>
                  <a:srgbClr val="FFCC00"/>
                </a:solidFill>
              </a:rPr>
              <a:t>As shown in the picture, you’ll still click </a:t>
            </a:r>
            <a:r>
              <a:rPr lang="en-US" b="1">
                <a:solidFill>
                  <a:srgbClr val="FFCC00"/>
                </a:solidFill>
              </a:rPr>
              <a:t>Options</a:t>
            </a:r>
            <a:r>
              <a:rPr lang="en-US">
                <a:solidFill>
                  <a:srgbClr val="FFCC00"/>
                </a:solidFill>
              </a:rPr>
              <a:t> on the </a:t>
            </a:r>
            <a:r>
              <a:rPr lang="en-US" b="1">
                <a:solidFill>
                  <a:srgbClr val="FFCC00"/>
                </a:solidFill>
              </a:rPr>
              <a:t>Tools </a:t>
            </a:r>
            <a:r>
              <a:rPr lang="en-US">
                <a:solidFill>
                  <a:srgbClr val="FFCC00"/>
                </a:solidFill>
              </a:rPr>
              <a:t>menu from within the main Outlook window and use the </a:t>
            </a:r>
            <a:r>
              <a:rPr lang="en-US" b="1">
                <a:solidFill>
                  <a:srgbClr val="FFCC00"/>
                </a:solidFill>
              </a:rPr>
              <a:t>Options</a:t>
            </a:r>
            <a:r>
              <a:rPr lang="en-US">
                <a:solidFill>
                  <a:srgbClr val="FFCC00"/>
                </a:solidFill>
              </a:rPr>
              <a:t> dialog box.</a:t>
            </a:r>
          </a:p>
        </p:txBody>
      </p:sp>
      <p:pic>
        <p:nvPicPr>
          <p:cNvPr id="88072" name="Picture 8" descr="The Options command on the Tools menu in the main Outlook window; the Options dialog box"/>
          <p:cNvPicPr>
            <a:picLocks noGrp="1" noChangeAspect="1" noChangeArrowheads="1"/>
          </p:cNvPicPr>
          <p:nvPr>
            <p:ph sz="half" idx="1"/>
          </p:nvPr>
        </p:nvPicPr>
        <p:blipFill>
          <a:blip r:embed="rId3" cstate="print"/>
          <a:srcRect/>
          <a:stretch>
            <a:fillRect/>
          </a:stretch>
        </p:blipFill>
        <p:spPr>
          <a:xfrm>
            <a:off x="350838" y="949325"/>
            <a:ext cx="5651500" cy="2849563"/>
          </a:xfrm>
          <a:noFill/>
          <a:ln/>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88072"/>
                                        </p:tgtEl>
                                        <p:attrNameLst>
                                          <p:attrName>style.visibility</p:attrName>
                                        </p:attrNameLst>
                                      </p:cBhvr>
                                      <p:to>
                                        <p:strVal val="visible"/>
                                      </p:to>
                                    </p:set>
                                    <p:animEffect transition="in" filter="slide(fromTop)">
                                      <p:cBhvr>
                                        <p:cTn id="7" dur="500"/>
                                        <p:tgtEl>
                                          <p:spTgt spid="8807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88067">
                                            <p:txEl>
                                              <p:pRg st="0" end="0"/>
                                            </p:txEl>
                                          </p:spTgt>
                                        </p:tgtEl>
                                        <p:attrNameLst>
                                          <p:attrName>style.visibility</p:attrName>
                                        </p:attrNameLst>
                                      </p:cBhvr>
                                      <p:to>
                                        <p:strVal val="visible"/>
                                      </p:to>
                                    </p:set>
                                    <p:animEffect transition="in" filter="slide(fromTop)">
                                      <p:cBhvr>
                                        <p:cTn id="12" dur="500"/>
                                        <p:tgtEl>
                                          <p:spTgt spid="8806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1" fill="hold" grpId="0" nodeType="clickEffect">
                                  <p:stCondLst>
                                    <p:cond delay="0"/>
                                  </p:stCondLst>
                                  <p:childTnLst>
                                    <p:set>
                                      <p:cBhvr>
                                        <p:cTn id="16" dur="1" fill="hold">
                                          <p:stCondLst>
                                            <p:cond delay="0"/>
                                          </p:stCondLst>
                                        </p:cTn>
                                        <p:tgtEl>
                                          <p:spTgt spid="88067">
                                            <p:txEl>
                                              <p:pRg st="1" end="1"/>
                                            </p:txEl>
                                          </p:spTgt>
                                        </p:tgtEl>
                                        <p:attrNameLst>
                                          <p:attrName>style.visibility</p:attrName>
                                        </p:attrNameLst>
                                      </p:cBhvr>
                                      <p:to>
                                        <p:strVal val="visible"/>
                                      </p:to>
                                    </p:set>
                                    <p:animEffect transition="in" filter="slide(fromTop)">
                                      <p:cBhvr>
                                        <p:cTn id="17" dur="500"/>
                                        <p:tgtEl>
                                          <p:spTgt spid="8806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88071">
                                            <p:txEl>
                                              <p:pRg st="0" end="0"/>
                                            </p:txEl>
                                          </p:spTgt>
                                        </p:tgtEl>
                                        <p:attrNameLst>
                                          <p:attrName>style.visibility</p:attrName>
                                        </p:attrNameLst>
                                      </p:cBhvr>
                                      <p:to>
                                        <p:strVal val="visible"/>
                                      </p:to>
                                    </p:set>
                                    <p:animEffect transition="in" filter="slide(fromLeft)">
                                      <p:cBhvr>
                                        <p:cTn id="22" dur="500"/>
                                        <p:tgtEl>
                                          <p:spTgt spid="8807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7" grpId="0" build="p" autoUpdateAnimBg="0"/>
      <p:bldP spid="88071" grpId="0"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Get up to speed</a:t>
            </a:r>
          </a:p>
        </p:txBody>
      </p:sp>
      <p:sp>
        <p:nvSpPr>
          <p:cNvPr id="39938" name="Rectangle 2"/>
          <p:cNvSpPr>
            <a:spLocks noGrp="1" noChangeArrowheads="1"/>
          </p:cNvSpPr>
          <p:nvPr>
            <p:ph type="title"/>
          </p:nvPr>
        </p:nvSpPr>
        <p:spPr>
          <a:xfrm>
            <a:off x="239713" y="63500"/>
            <a:ext cx="8904287" cy="614363"/>
          </a:xfrm>
        </p:spPr>
        <p:txBody>
          <a:bodyPr/>
          <a:lstStyle/>
          <a:p>
            <a:r>
              <a:rPr lang="en-US"/>
              <a:t>More about options</a:t>
            </a:r>
          </a:p>
        </p:txBody>
      </p:sp>
      <p:sp>
        <p:nvSpPr>
          <p:cNvPr id="39939" name="Rectangle 3"/>
          <p:cNvSpPr>
            <a:spLocks noChangeArrowheads="1"/>
          </p:cNvSpPr>
          <p:nvPr/>
        </p:nvSpPr>
        <p:spPr bwMode="auto">
          <a:xfrm>
            <a:off x="6119813" y="854075"/>
            <a:ext cx="2744787" cy="2763838"/>
          </a:xfrm>
          <a:prstGeom prst="rect">
            <a:avLst/>
          </a:prstGeom>
          <a:noFill/>
          <a:ln w="9525">
            <a:noFill/>
            <a:miter lim="800000"/>
            <a:headEnd/>
            <a:tailEnd/>
          </a:ln>
          <a:effectLst/>
        </p:spPr>
        <p:txBody>
          <a:bodyPr/>
          <a:lstStyle/>
          <a:p>
            <a:pPr>
              <a:spcBef>
                <a:spcPct val="20000"/>
              </a:spcBef>
              <a:spcAft>
                <a:spcPct val="75000"/>
              </a:spcAft>
            </a:pPr>
            <a:r>
              <a:rPr lang="en-US" sz="2000"/>
              <a:t>In Outlook 2007, you set options from a few different locations. </a:t>
            </a:r>
          </a:p>
        </p:txBody>
      </p:sp>
      <p:sp>
        <p:nvSpPr>
          <p:cNvPr id="39940" name="Line 4"/>
          <p:cNvSpPr>
            <a:spLocks noChangeShapeType="1"/>
          </p:cNvSpPr>
          <p:nvPr/>
        </p:nvSpPr>
        <p:spPr bwMode="auto">
          <a:xfrm>
            <a:off x="339725" y="3951288"/>
            <a:ext cx="8413750" cy="0"/>
          </a:xfrm>
          <a:prstGeom prst="line">
            <a:avLst/>
          </a:prstGeom>
          <a:noFill/>
          <a:ln w="12700">
            <a:solidFill>
              <a:schemeClr val="tx1"/>
            </a:solidFill>
            <a:round/>
            <a:headEnd/>
            <a:tailEnd/>
          </a:ln>
          <a:effectLst/>
        </p:spPr>
        <p:txBody>
          <a:bodyPr/>
          <a:lstStyle/>
          <a:p>
            <a:endParaRPr lang="en-US"/>
          </a:p>
        </p:txBody>
      </p:sp>
      <p:sp>
        <p:nvSpPr>
          <p:cNvPr id="39943" name="Rectangle 7"/>
          <p:cNvSpPr>
            <a:spLocks noChangeArrowheads="1"/>
          </p:cNvSpPr>
          <p:nvPr/>
        </p:nvSpPr>
        <p:spPr bwMode="auto">
          <a:xfrm>
            <a:off x="242888" y="4019550"/>
            <a:ext cx="5934075" cy="1958975"/>
          </a:xfrm>
          <a:prstGeom prst="rect">
            <a:avLst/>
          </a:prstGeom>
          <a:noFill/>
          <a:ln w="9525">
            <a:noFill/>
            <a:miter lim="800000"/>
            <a:headEnd/>
            <a:tailEnd/>
          </a:ln>
          <a:effectLst/>
        </p:spPr>
        <p:txBody>
          <a:bodyPr/>
          <a:lstStyle/>
          <a:p>
            <a:pPr>
              <a:spcBef>
                <a:spcPct val="20000"/>
              </a:spcBef>
              <a:spcAft>
                <a:spcPct val="75000"/>
              </a:spcAft>
            </a:pPr>
            <a:r>
              <a:rPr lang="en-US" b="1">
                <a:solidFill>
                  <a:srgbClr val="FFCC00"/>
                </a:solidFill>
              </a:rPr>
              <a:t>Options for writing e-mail</a:t>
            </a:r>
          </a:p>
          <a:p>
            <a:pPr>
              <a:spcBef>
                <a:spcPct val="20000"/>
              </a:spcBef>
              <a:spcAft>
                <a:spcPct val="75000"/>
              </a:spcAft>
            </a:pPr>
            <a:r>
              <a:rPr lang="en-US">
                <a:solidFill>
                  <a:srgbClr val="FFCC00"/>
                </a:solidFill>
              </a:rPr>
              <a:t>If you want to change your settings for writing e-mail—for example, to make the spelling checker stop ignoring words in uppercase—you do that from the </a:t>
            </a:r>
            <a:r>
              <a:rPr lang="en-US" b="1">
                <a:solidFill>
                  <a:srgbClr val="FFCC00"/>
                </a:solidFill>
              </a:rPr>
              <a:t>Editor Options</a:t>
            </a:r>
            <a:r>
              <a:rPr lang="en-US">
                <a:solidFill>
                  <a:srgbClr val="FFCC00"/>
                </a:solidFill>
              </a:rPr>
              <a:t> dialog box. </a:t>
            </a:r>
          </a:p>
        </p:txBody>
      </p:sp>
      <p:pic>
        <p:nvPicPr>
          <p:cNvPr id="39944" name="Picture 8" descr="The Editor Options command for e-mail editor options"/>
          <p:cNvPicPr>
            <a:picLocks noGrp="1" noChangeAspect="1" noChangeArrowheads="1"/>
          </p:cNvPicPr>
          <p:nvPr>
            <p:ph sz="half" idx="1"/>
          </p:nvPr>
        </p:nvPicPr>
        <p:blipFill>
          <a:blip r:embed="rId3" cstate="print"/>
          <a:srcRect/>
          <a:stretch>
            <a:fillRect/>
          </a:stretch>
        </p:blipFill>
        <p:spPr>
          <a:xfrm>
            <a:off x="350838" y="949325"/>
            <a:ext cx="5651500" cy="2849563"/>
          </a:xfrm>
          <a:noFill/>
          <a:ln/>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39944"/>
                                        </p:tgtEl>
                                        <p:attrNameLst>
                                          <p:attrName>style.visibility</p:attrName>
                                        </p:attrNameLst>
                                      </p:cBhvr>
                                      <p:to>
                                        <p:strVal val="visible"/>
                                      </p:to>
                                    </p:set>
                                    <p:animEffect transition="in" filter="slide(fromTop)">
                                      <p:cBhvr>
                                        <p:cTn id="7" dur="500"/>
                                        <p:tgtEl>
                                          <p:spTgt spid="39944"/>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39939"/>
                                        </p:tgtEl>
                                        <p:attrNameLst>
                                          <p:attrName>style.visibility</p:attrName>
                                        </p:attrNameLst>
                                      </p:cBhvr>
                                      <p:to>
                                        <p:strVal val="visible"/>
                                      </p:to>
                                    </p:set>
                                    <p:animEffect transition="in" filter="slide(fromTop)">
                                      <p:cBhvr>
                                        <p:cTn id="12" dur="500"/>
                                        <p:tgtEl>
                                          <p:spTgt spid="39939"/>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39943">
                                            <p:txEl>
                                              <p:pRg st="0" end="0"/>
                                            </p:txEl>
                                          </p:spTgt>
                                        </p:tgtEl>
                                        <p:attrNameLst>
                                          <p:attrName>style.visibility</p:attrName>
                                        </p:attrNameLst>
                                      </p:cBhvr>
                                      <p:to>
                                        <p:strVal val="visible"/>
                                      </p:to>
                                    </p:set>
                                    <p:animEffect transition="in" filter="slide(fromLeft)">
                                      <p:cBhvr>
                                        <p:cTn id="17" dur="500"/>
                                        <p:tgtEl>
                                          <p:spTgt spid="3994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39943">
                                            <p:txEl>
                                              <p:pRg st="1" end="1"/>
                                            </p:txEl>
                                          </p:spTgt>
                                        </p:tgtEl>
                                        <p:attrNameLst>
                                          <p:attrName>style.visibility</p:attrName>
                                        </p:attrNameLst>
                                      </p:cBhvr>
                                      <p:to>
                                        <p:strVal val="visible"/>
                                      </p:to>
                                    </p:set>
                                    <p:animEffect transition="in" filter="slide(fromLeft)">
                                      <p:cBhvr>
                                        <p:cTn id="22" dur="500"/>
                                        <p:tgtEl>
                                          <p:spTgt spid="3994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autoUpdateAnimBg="0"/>
      <p:bldP spid="39943"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ooter Placeholder 5"/>
          <p:cNvSpPr>
            <a:spLocks noGrp="1"/>
          </p:cNvSpPr>
          <p:nvPr>
            <p:ph type="ftr" sz="quarter" idx="11"/>
          </p:nvPr>
        </p:nvSpPr>
        <p:spPr/>
        <p:txBody>
          <a:bodyPr/>
          <a:lstStyle/>
          <a:p>
            <a:r>
              <a:rPr lang="en-US"/>
              <a:t>Get up to speed</a:t>
            </a:r>
          </a:p>
        </p:txBody>
      </p:sp>
      <p:sp>
        <p:nvSpPr>
          <p:cNvPr id="184322" name="Rectangle 2"/>
          <p:cNvSpPr>
            <a:spLocks noGrp="1" noChangeArrowheads="1"/>
          </p:cNvSpPr>
          <p:nvPr>
            <p:ph type="title"/>
          </p:nvPr>
        </p:nvSpPr>
        <p:spPr>
          <a:xfrm>
            <a:off x="239713" y="63500"/>
            <a:ext cx="8904287" cy="614363"/>
          </a:xfrm>
        </p:spPr>
        <p:txBody>
          <a:bodyPr/>
          <a:lstStyle/>
          <a:p>
            <a:r>
              <a:rPr lang="en-US"/>
              <a:t>More about options</a:t>
            </a:r>
          </a:p>
        </p:txBody>
      </p:sp>
      <p:sp>
        <p:nvSpPr>
          <p:cNvPr id="184323" name="Rectangle 3"/>
          <p:cNvSpPr>
            <a:spLocks noChangeArrowheads="1"/>
          </p:cNvSpPr>
          <p:nvPr/>
        </p:nvSpPr>
        <p:spPr bwMode="auto">
          <a:xfrm>
            <a:off x="6119813" y="854075"/>
            <a:ext cx="2744787" cy="2763838"/>
          </a:xfrm>
          <a:prstGeom prst="rect">
            <a:avLst/>
          </a:prstGeom>
          <a:noFill/>
          <a:ln w="9525">
            <a:noFill/>
            <a:miter lim="800000"/>
            <a:headEnd/>
            <a:tailEnd/>
          </a:ln>
          <a:effectLst/>
        </p:spPr>
        <p:txBody>
          <a:bodyPr/>
          <a:lstStyle/>
          <a:p>
            <a:pPr>
              <a:spcBef>
                <a:spcPct val="20000"/>
              </a:spcBef>
              <a:spcAft>
                <a:spcPct val="75000"/>
              </a:spcAft>
            </a:pPr>
            <a:r>
              <a:rPr lang="en-US" sz="2000"/>
              <a:t>In Outlook 2007, you set options from a few different locations. </a:t>
            </a:r>
          </a:p>
        </p:txBody>
      </p:sp>
      <p:sp>
        <p:nvSpPr>
          <p:cNvPr id="184324" name="Line 4"/>
          <p:cNvSpPr>
            <a:spLocks noChangeShapeType="1"/>
          </p:cNvSpPr>
          <p:nvPr/>
        </p:nvSpPr>
        <p:spPr bwMode="auto">
          <a:xfrm>
            <a:off x="339725" y="3951288"/>
            <a:ext cx="8413750" cy="0"/>
          </a:xfrm>
          <a:prstGeom prst="line">
            <a:avLst/>
          </a:prstGeom>
          <a:noFill/>
          <a:ln w="12700">
            <a:solidFill>
              <a:schemeClr val="tx1"/>
            </a:solidFill>
            <a:round/>
            <a:headEnd/>
            <a:tailEnd/>
          </a:ln>
          <a:effectLst/>
        </p:spPr>
        <p:txBody>
          <a:bodyPr/>
          <a:lstStyle/>
          <a:p>
            <a:endParaRPr lang="en-US"/>
          </a:p>
        </p:txBody>
      </p:sp>
      <p:pic>
        <p:nvPicPr>
          <p:cNvPr id="184326" name="Picture 6" descr="The Editor Options command for e-mail editor options"/>
          <p:cNvPicPr>
            <a:picLocks noGrp="1" noChangeAspect="1" noChangeArrowheads="1"/>
          </p:cNvPicPr>
          <p:nvPr>
            <p:ph sz="half" idx="1"/>
          </p:nvPr>
        </p:nvPicPr>
        <p:blipFill>
          <a:blip r:embed="rId4" cstate="print"/>
          <a:srcRect/>
          <a:stretch>
            <a:fillRect/>
          </a:stretch>
        </p:blipFill>
        <p:spPr>
          <a:xfrm>
            <a:off x="350838" y="949325"/>
            <a:ext cx="5651500" cy="2849563"/>
          </a:xfrm>
          <a:noFill/>
          <a:ln/>
        </p:spPr>
      </p:pic>
      <p:graphicFrame>
        <p:nvGraphicFramePr>
          <p:cNvPr id="184327" name="Object 7"/>
          <p:cNvGraphicFramePr>
            <a:graphicFrameLocks noChangeAspect="1"/>
          </p:cNvGraphicFramePr>
          <p:nvPr/>
        </p:nvGraphicFramePr>
        <p:xfrm>
          <a:off x="339725" y="4535488"/>
          <a:ext cx="269875" cy="303212"/>
        </p:xfrm>
        <a:graphic>
          <a:graphicData uri="http://schemas.openxmlformats.org/presentationml/2006/ole">
            <p:oleObj spid="_x0000_s184327" name="Visio" r:id="rId5" imgW="270231" imgH="303063" progId="">
              <p:embed/>
            </p:oleObj>
          </a:graphicData>
        </a:graphic>
      </p:graphicFrame>
      <p:graphicFrame>
        <p:nvGraphicFramePr>
          <p:cNvPr id="184328" name="Object 8"/>
          <p:cNvGraphicFramePr>
            <a:graphicFrameLocks noChangeAspect="1"/>
          </p:cNvGraphicFramePr>
          <p:nvPr/>
        </p:nvGraphicFramePr>
        <p:xfrm>
          <a:off x="339725" y="4983163"/>
          <a:ext cx="269875" cy="303212"/>
        </p:xfrm>
        <a:graphic>
          <a:graphicData uri="http://schemas.openxmlformats.org/presentationml/2006/ole">
            <p:oleObj spid="_x0000_s184328" name="Visio" r:id="rId6" imgW="270231" imgH="303063" progId="">
              <p:embed/>
            </p:oleObj>
          </a:graphicData>
        </a:graphic>
      </p:graphicFrame>
      <p:sp>
        <p:nvSpPr>
          <p:cNvPr id="184330" name="Rectangle 10"/>
          <p:cNvSpPr>
            <a:spLocks noChangeArrowheads="1"/>
          </p:cNvSpPr>
          <p:nvPr/>
        </p:nvSpPr>
        <p:spPr bwMode="auto">
          <a:xfrm>
            <a:off x="676275" y="4502150"/>
            <a:ext cx="5940425" cy="366713"/>
          </a:xfrm>
          <a:prstGeom prst="rect">
            <a:avLst/>
          </a:prstGeom>
          <a:noFill/>
          <a:ln w="9525" algn="ctr">
            <a:noFill/>
            <a:miter lim="800000"/>
            <a:headEnd/>
            <a:tailEnd/>
          </a:ln>
          <a:effectLst/>
        </p:spPr>
        <p:txBody>
          <a:bodyPr>
            <a:spAutoFit/>
          </a:bodyPr>
          <a:lstStyle/>
          <a:p>
            <a:pPr>
              <a:spcBef>
                <a:spcPct val="20000"/>
              </a:spcBef>
              <a:spcAft>
                <a:spcPct val="45000"/>
              </a:spcAft>
            </a:pPr>
            <a:r>
              <a:rPr lang="en-US">
                <a:solidFill>
                  <a:srgbClr val="FFCC00"/>
                </a:solidFill>
              </a:rPr>
              <a:t>Click the </a:t>
            </a:r>
            <a:r>
              <a:rPr lang="en-US" b="1">
                <a:solidFill>
                  <a:srgbClr val="FFCC00"/>
                </a:solidFill>
              </a:rPr>
              <a:t>Microsoft Office Button      </a:t>
            </a:r>
            <a:r>
              <a:rPr lang="en-US">
                <a:solidFill>
                  <a:srgbClr val="FFCC00"/>
                </a:solidFill>
              </a:rPr>
              <a:t>.</a:t>
            </a:r>
          </a:p>
        </p:txBody>
      </p:sp>
      <p:sp>
        <p:nvSpPr>
          <p:cNvPr id="184331" name="Rectangle 11"/>
          <p:cNvSpPr>
            <a:spLocks noChangeArrowheads="1"/>
          </p:cNvSpPr>
          <p:nvPr/>
        </p:nvSpPr>
        <p:spPr bwMode="auto">
          <a:xfrm>
            <a:off x="277813" y="3994150"/>
            <a:ext cx="5926137" cy="450850"/>
          </a:xfrm>
          <a:prstGeom prst="rect">
            <a:avLst/>
          </a:prstGeom>
          <a:noFill/>
          <a:ln w="9525">
            <a:noFill/>
            <a:miter lim="800000"/>
            <a:headEnd/>
            <a:tailEnd/>
          </a:ln>
          <a:effectLst/>
        </p:spPr>
        <p:txBody>
          <a:bodyPr/>
          <a:lstStyle/>
          <a:p>
            <a:pPr>
              <a:spcBef>
                <a:spcPct val="20000"/>
              </a:spcBef>
              <a:spcAft>
                <a:spcPct val="75000"/>
              </a:spcAft>
            </a:pPr>
            <a:r>
              <a:rPr lang="en-US">
                <a:solidFill>
                  <a:srgbClr val="FFCC00"/>
                </a:solidFill>
              </a:rPr>
              <a:t>Start by creating a message, and then do this:</a:t>
            </a:r>
          </a:p>
        </p:txBody>
      </p:sp>
      <p:pic>
        <p:nvPicPr>
          <p:cNvPr id="184333" name="Picture 13" descr="Button image"/>
          <p:cNvPicPr>
            <a:picLocks noChangeAspect="1" noChangeArrowheads="1"/>
          </p:cNvPicPr>
          <p:nvPr/>
        </p:nvPicPr>
        <p:blipFill>
          <a:blip r:embed="rId7" cstate="print"/>
          <a:srcRect/>
          <a:stretch>
            <a:fillRect/>
          </a:stretch>
        </p:blipFill>
        <p:spPr bwMode="auto">
          <a:xfrm>
            <a:off x="4273550" y="4435475"/>
            <a:ext cx="338138" cy="338138"/>
          </a:xfrm>
          <a:prstGeom prst="rect">
            <a:avLst/>
          </a:prstGeom>
          <a:noFill/>
        </p:spPr>
      </p:pic>
      <p:sp>
        <p:nvSpPr>
          <p:cNvPr id="184334" name="Rectangle 14"/>
          <p:cNvSpPr>
            <a:spLocks noChangeArrowheads="1"/>
          </p:cNvSpPr>
          <p:nvPr/>
        </p:nvSpPr>
        <p:spPr bwMode="auto">
          <a:xfrm>
            <a:off x="657225" y="4959350"/>
            <a:ext cx="5940425" cy="366713"/>
          </a:xfrm>
          <a:prstGeom prst="rect">
            <a:avLst/>
          </a:prstGeom>
          <a:noFill/>
          <a:ln w="9525" algn="ctr">
            <a:noFill/>
            <a:miter lim="800000"/>
            <a:headEnd/>
            <a:tailEnd/>
          </a:ln>
          <a:effectLst/>
        </p:spPr>
        <p:txBody>
          <a:bodyPr>
            <a:spAutoFit/>
          </a:bodyPr>
          <a:lstStyle/>
          <a:p>
            <a:pPr>
              <a:spcBef>
                <a:spcPct val="20000"/>
              </a:spcBef>
              <a:spcAft>
                <a:spcPct val="45000"/>
              </a:spcAft>
            </a:pPr>
            <a:r>
              <a:rPr lang="en-US">
                <a:solidFill>
                  <a:srgbClr val="FFCC00"/>
                </a:solidFill>
              </a:rPr>
              <a:t>Click </a:t>
            </a:r>
            <a:r>
              <a:rPr lang="en-US" b="1">
                <a:solidFill>
                  <a:srgbClr val="FFCC00"/>
                </a:solidFill>
              </a:rPr>
              <a:t>Editor Options</a:t>
            </a:r>
            <a:r>
              <a:rPr lang="en-US">
                <a:solidFill>
                  <a:srgbClr val="FFCC00"/>
                </a:solidFill>
              </a:rPr>
              <a:t>. </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84331">
                                            <p:txEl>
                                              <p:pRg st="0" end="0"/>
                                            </p:txEl>
                                          </p:spTgt>
                                        </p:tgtEl>
                                        <p:attrNameLst>
                                          <p:attrName>style.visibility</p:attrName>
                                        </p:attrNameLst>
                                      </p:cBhvr>
                                      <p:to>
                                        <p:strVal val="visible"/>
                                      </p:to>
                                    </p:set>
                                    <p:animEffect transition="in" filter="slide(fromLeft)">
                                      <p:cBhvr>
                                        <p:cTn id="7" dur="500"/>
                                        <p:tgtEl>
                                          <p:spTgt spid="18433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84327"/>
                                        </p:tgtEl>
                                        <p:attrNameLst>
                                          <p:attrName>style.visibility</p:attrName>
                                        </p:attrNameLst>
                                      </p:cBhvr>
                                      <p:to>
                                        <p:strVal val="visible"/>
                                      </p:to>
                                    </p:set>
                                    <p:animEffect transition="in" filter="dissolve">
                                      <p:cBhvr>
                                        <p:cTn id="12" dur="500"/>
                                        <p:tgtEl>
                                          <p:spTgt spid="184327"/>
                                        </p:tgtEl>
                                      </p:cBhvr>
                                    </p:animEffect>
                                  </p:childTnLst>
                                </p:cTn>
                              </p:par>
                            </p:childTnLst>
                          </p:cTn>
                        </p:par>
                        <p:par>
                          <p:cTn id="13" fill="hold">
                            <p:stCondLst>
                              <p:cond delay="500"/>
                            </p:stCondLst>
                            <p:childTnLst>
                              <p:par>
                                <p:cTn id="14" presetID="9" presetClass="entr" presetSubtype="0" fill="hold" nodeType="afterEffect">
                                  <p:stCondLst>
                                    <p:cond delay="0"/>
                                  </p:stCondLst>
                                  <p:childTnLst>
                                    <p:set>
                                      <p:cBhvr>
                                        <p:cTn id="15" dur="1" fill="hold">
                                          <p:stCondLst>
                                            <p:cond delay="0"/>
                                          </p:stCondLst>
                                        </p:cTn>
                                        <p:tgtEl>
                                          <p:spTgt spid="184328"/>
                                        </p:tgtEl>
                                        <p:attrNameLst>
                                          <p:attrName>style.visibility</p:attrName>
                                        </p:attrNameLst>
                                      </p:cBhvr>
                                      <p:to>
                                        <p:strVal val="visible"/>
                                      </p:to>
                                    </p:set>
                                    <p:animEffect transition="in" filter="dissolve">
                                      <p:cBhvr>
                                        <p:cTn id="16" dur="500"/>
                                        <p:tgtEl>
                                          <p:spTgt spid="184328"/>
                                        </p:tgtEl>
                                      </p:cBhvr>
                                    </p:animEffect>
                                  </p:childTnLst>
                                </p:cTn>
                              </p:par>
                            </p:childTnLst>
                          </p:cTn>
                        </p:par>
                      </p:childTnLst>
                    </p:cTn>
                  </p:par>
                  <p:par>
                    <p:cTn id="17" fill="hold">
                      <p:stCondLst>
                        <p:cond delay="indefinite"/>
                      </p:stCondLst>
                      <p:childTnLst>
                        <p:par>
                          <p:cTn id="18" fill="hold">
                            <p:stCondLst>
                              <p:cond delay="0"/>
                            </p:stCondLst>
                            <p:childTnLst>
                              <p:par>
                                <p:cTn id="19" presetID="5" presetClass="entr" presetSubtype="10" fill="hold" grpId="0" nodeType="clickEffect">
                                  <p:stCondLst>
                                    <p:cond delay="0"/>
                                  </p:stCondLst>
                                  <p:childTnLst>
                                    <p:set>
                                      <p:cBhvr>
                                        <p:cTn id="20" dur="1" fill="hold">
                                          <p:stCondLst>
                                            <p:cond delay="0"/>
                                          </p:stCondLst>
                                        </p:cTn>
                                        <p:tgtEl>
                                          <p:spTgt spid="184330">
                                            <p:txEl>
                                              <p:pRg st="0" end="0"/>
                                            </p:txEl>
                                          </p:spTgt>
                                        </p:tgtEl>
                                        <p:attrNameLst>
                                          <p:attrName>style.visibility</p:attrName>
                                        </p:attrNameLst>
                                      </p:cBhvr>
                                      <p:to>
                                        <p:strVal val="visible"/>
                                      </p:to>
                                    </p:set>
                                    <p:animEffect transition="in" filter="checkerboard(across)">
                                      <p:cBhvr>
                                        <p:cTn id="21" dur="500"/>
                                        <p:tgtEl>
                                          <p:spTgt spid="184330">
                                            <p:txEl>
                                              <p:pRg st="0" end="0"/>
                                            </p:txEl>
                                          </p:spTgt>
                                        </p:tgtEl>
                                      </p:cBhvr>
                                    </p:animEffect>
                                  </p:childTnLst>
                                </p:cTn>
                              </p:par>
                            </p:childTnLst>
                          </p:cTn>
                        </p:par>
                        <p:par>
                          <p:cTn id="22" fill="hold">
                            <p:stCondLst>
                              <p:cond delay="500"/>
                            </p:stCondLst>
                            <p:childTnLst>
                              <p:par>
                                <p:cTn id="23" presetID="9" presetClass="entr" presetSubtype="0" fill="hold" nodeType="afterEffect">
                                  <p:stCondLst>
                                    <p:cond delay="0"/>
                                  </p:stCondLst>
                                  <p:childTnLst>
                                    <p:set>
                                      <p:cBhvr>
                                        <p:cTn id="24" dur="1" fill="hold">
                                          <p:stCondLst>
                                            <p:cond delay="0"/>
                                          </p:stCondLst>
                                        </p:cTn>
                                        <p:tgtEl>
                                          <p:spTgt spid="184333"/>
                                        </p:tgtEl>
                                        <p:attrNameLst>
                                          <p:attrName>style.visibility</p:attrName>
                                        </p:attrNameLst>
                                      </p:cBhvr>
                                      <p:to>
                                        <p:strVal val="visible"/>
                                      </p:to>
                                    </p:set>
                                    <p:animEffect transition="in" filter="dissolve">
                                      <p:cBhvr>
                                        <p:cTn id="25" dur="500"/>
                                        <p:tgtEl>
                                          <p:spTgt spid="184333"/>
                                        </p:tgtEl>
                                      </p:cBhvr>
                                    </p:animEffect>
                                  </p:childTnLst>
                                </p:cTn>
                              </p:par>
                            </p:childTnLst>
                          </p:cTn>
                        </p:par>
                      </p:childTnLst>
                    </p:cTn>
                  </p:par>
                  <p:par>
                    <p:cTn id="26" fill="hold">
                      <p:stCondLst>
                        <p:cond delay="indefinite"/>
                      </p:stCondLst>
                      <p:childTnLst>
                        <p:par>
                          <p:cTn id="27" fill="hold">
                            <p:stCondLst>
                              <p:cond delay="0"/>
                            </p:stCondLst>
                            <p:childTnLst>
                              <p:par>
                                <p:cTn id="28" presetID="5" presetClass="entr" presetSubtype="10" fill="hold" grpId="0" nodeType="clickEffect">
                                  <p:stCondLst>
                                    <p:cond delay="0"/>
                                  </p:stCondLst>
                                  <p:childTnLst>
                                    <p:set>
                                      <p:cBhvr>
                                        <p:cTn id="29" dur="1" fill="hold">
                                          <p:stCondLst>
                                            <p:cond delay="0"/>
                                          </p:stCondLst>
                                        </p:cTn>
                                        <p:tgtEl>
                                          <p:spTgt spid="184334">
                                            <p:txEl>
                                              <p:pRg st="0" end="0"/>
                                            </p:txEl>
                                          </p:spTgt>
                                        </p:tgtEl>
                                        <p:attrNameLst>
                                          <p:attrName>style.visibility</p:attrName>
                                        </p:attrNameLst>
                                      </p:cBhvr>
                                      <p:to>
                                        <p:strVal val="visible"/>
                                      </p:to>
                                    </p:set>
                                    <p:animEffect transition="in" filter="checkerboard(across)">
                                      <p:cBhvr>
                                        <p:cTn id="30" dur="500"/>
                                        <p:tgtEl>
                                          <p:spTgt spid="18433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30" grpId="0" build="p" autoUpdateAnimBg="0"/>
      <p:bldP spid="184331" grpId="0" build="p" autoUpdateAnimBg="0" advAuto="0"/>
      <p:bldP spid="184334"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Get up to speed</a:t>
            </a:r>
          </a:p>
        </p:txBody>
      </p:sp>
      <p:sp>
        <p:nvSpPr>
          <p:cNvPr id="10242" name="Rectangle 2"/>
          <p:cNvSpPr>
            <a:spLocks noGrp="1" noChangeArrowheads="1"/>
          </p:cNvSpPr>
          <p:nvPr>
            <p:ph type="title"/>
          </p:nvPr>
        </p:nvSpPr>
        <p:spPr/>
        <p:txBody>
          <a:bodyPr/>
          <a:lstStyle/>
          <a:p>
            <a:r>
              <a:rPr lang="en-US"/>
              <a:t>Course contents</a:t>
            </a:r>
          </a:p>
        </p:txBody>
      </p:sp>
      <p:sp>
        <p:nvSpPr>
          <p:cNvPr id="10243" name="Rectangle 3"/>
          <p:cNvSpPr>
            <a:spLocks noGrp="1" noChangeArrowheads="1"/>
          </p:cNvSpPr>
          <p:nvPr>
            <p:ph type="body" idx="1"/>
          </p:nvPr>
        </p:nvSpPr>
        <p:spPr>
          <a:xfrm>
            <a:off x="228600" y="828675"/>
            <a:ext cx="8431213" cy="3443288"/>
          </a:xfrm>
          <a:noFill/>
        </p:spPr>
        <p:txBody>
          <a:bodyPr/>
          <a:lstStyle/>
          <a:p>
            <a:pPr marL="276225" indent="-276225">
              <a:spcAft>
                <a:spcPct val="75000"/>
              </a:spcAft>
              <a:buClr>
                <a:srgbClr val="FF9900"/>
              </a:buClr>
              <a:buFontTx/>
              <a:buChar char="•"/>
            </a:pPr>
            <a:r>
              <a:rPr lang="en-US" sz="2800"/>
              <a:t>Overview: A new version of Outlook</a:t>
            </a:r>
          </a:p>
          <a:p>
            <a:pPr marL="276225" indent="-276225">
              <a:spcAft>
                <a:spcPct val="75000"/>
              </a:spcAft>
              <a:buClr>
                <a:srgbClr val="FF9900"/>
              </a:buClr>
              <a:buFontTx/>
              <a:buChar char="•"/>
            </a:pPr>
            <a:r>
              <a:rPr lang="en-US" sz="2800"/>
              <a:t>Lesson 1: What’s changed and why</a:t>
            </a:r>
          </a:p>
          <a:p>
            <a:pPr marL="276225" indent="-276225">
              <a:spcAft>
                <a:spcPct val="75000"/>
              </a:spcAft>
              <a:buClr>
                <a:srgbClr val="FF9900"/>
              </a:buClr>
              <a:buFontTx/>
              <a:buChar char="•"/>
            </a:pPr>
            <a:r>
              <a:rPr lang="en-US" sz="2800"/>
              <a:t>Lesson 2: Find everyday commands</a:t>
            </a:r>
          </a:p>
          <a:p>
            <a:pPr marL="276225" indent="-276225">
              <a:spcAft>
                <a:spcPct val="75000"/>
              </a:spcAft>
              <a:buClr>
                <a:srgbClr val="FF9900"/>
              </a:buClr>
              <a:buFontTx/>
              <a:buChar char="•"/>
            </a:pPr>
            <a:r>
              <a:rPr lang="en-US" sz="2800"/>
              <a:t>Lesson 3: Send and receive attachments and pictures</a:t>
            </a:r>
          </a:p>
        </p:txBody>
      </p:sp>
      <p:sp>
        <p:nvSpPr>
          <p:cNvPr id="10244" name="Rectangle 4"/>
          <p:cNvSpPr>
            <a:spLocks noChangeArrowheads="1"/>
          </p:cNvSpPr>
          <p:nvPr/>
        </p:nvSpPr>
        <p:spPr bwMode="auto">
          <a:xfrm>
            <a:off x="228600" y="4610100"/>
            <a:ext cx="8229600" cy="873125"/>
          </a:xfrm>
          <a:prstGeom prst="rect">
            <a:avLst/>
          </a:prstGeom>
          <a:noFill/>
          <a:ln w="9525">
            <a:noFill/>
            <a:miter lim="800000"/>
            <a:headEnd/>
            <a:tailEnd/>
          </a:ln>
          <a:effectLst/>
        </p:spPr>
        <p:txBody>
          <a:bodyPr anchorCtr="1"/>
          <a:lstStyle/>
          <a:p>
            <a:pPr>
              <a:spcBef>
                <a:spcPct val="20000"/>
              </a:spcBef>
            </a:pPr>
            <a:r>
              <a:rPr lang="en-US" sz="2400"/>
              <a:t>Each lesson includes a list of suggested tasks and a set of test questions.</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slide(fromTop)">
                                      <p:cBhvr>
                                        <p:cTn id="7" dur="500"/>
                                        <p:tgtEl>
                                          <p:spTgt spid="1024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0243">
                                            <p:txEl>
                                              <p:pRg st="1" end="1"/>
                                            </p:txEl>
                                          </p:spTgt>
                                        </p:tgtEl>
                                        <p:attrNameLst>
                                          <p:attrName>style.visibility</p:attrName>
                                        </p:attrNameLst>
                                      </p:cBhvr>
                                      <p:to>
                                        <p:strVal val="visible"/>
                                      </p:to>
                                    </p:set>
                                    <p:animEffect transition="in" filter="slide(fromTop)">
                                      <p:cBhvr>
                                        <p:cTn id="12" dur="500"/>
                                        <p:tgtEl>
                                          <p:spTgt spid="1024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1" fill="hold" grpId="0" nodeType="clickEffect">
                                  <p:stCondLst>
                                    <p:cond delay="0"/>
                                  </p:stCondLst>
                                  <p:childTnLst>
                                    <p:set>
                                      <p:cBhvr>
                                        <p:cTn id="16" dur="1" fill="hold">
                                          <p:stCondLst>
                                            <p:cond delay="0"/>
                                          </p:stCondLst>
                                        </p:cTn>
                                        <p:tgtEl>
                                          <p:spTgt spid="10243">
                                            <p:txEl>
                                              <p:pRg st="2" end="2"/>
                                            </p:txEl>
                                          </p:spTgt>
                                        </p:tgtEl>
                                        <p:attrNameLst>
                                          <p:attrName>style.visibility</p:attrName>
                                        </p:attrNameLst>
                                      </p:cBhvr>
                                      <p:to>
                                        <p:strVal val="visible"/>
                                      </p:to>
                                    </p:set>
                                    <p:animEffect transition="in" filter="slide(fromTop)">
                                      <p:cBhvr>
                                        <p:cTn id="17" dur="500"/>
                                        <p:tgtEl>
                                          <p:spTgt spid="1024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1" fill="hold" grpId="0" nodeType="clickEffect">
                                  <p:stCondLst>
                                    <p:cond delay="0"/>
                                  </p:stCondLst>
                                  <p:childTnLst>
                                    <p:set>
                                      <p:cBhvr>
                                        <p:cTn id="21" dur="1" fill="hold">
                                          <p:stCondLst>
                                            <p:cond delay="0"/>
                                          </p:stCondLst>
                                        </p:cTn>
                                        <p:tgtEl>
                                          <p:spTgt spid="10243">
                                            <p:txEl>
                                              <p:pRg st="3" end="3"/>
                                            </p:txEl>
                                          </p:spTgt>
                                        </p:tgtEl>
                                        <p:attrNameLst>
                                          <p:attrName>style.visibility</p:attrName>
                                        </p:attrNameLst>
                                      </p:cBhvr>
                                      <p:to>
                                        <p:strVal val="visible"/>
                                      </p:to>
                                    </p:set>
                                    <p:animEffect transition="in" filter="slide(fromTop)">
                                      <p:cBhvr>
                                        <p:cTn id="22" dur="500"/>
                                        <p:tgtEl>
                                          <p:spTgt spid="1024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10244"/>
                                        </p:tgtEl>
                                        <p:attrNameLst>
                                          <p:attrName>style.visibility</p:attrName>
                                        </p:attrNameLst>
                                      </p:cBhvr>
                                      <p:to>
                                        <p:strVal val="visible"/>
                                      </p:to>
                                    </p:set>
                                    <p:animEffect transition="in" filter="slide(fromBottom)">
                                      <p:cBhvr>
                                        <p:cTn id="27" dur="500"/>
                                        <p:tgtEl>
                                          <p:spTgt spid="102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P spid="10244"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5"/>
          <p:cNvSpPr>
            <a:spLocks noGrp="1"/>
          </p:cNvSpPr>
          <p:nvPr>
            <p:ph type="ftr" sz="quarter" idx="11"/>
          </p:nvPr>
        </p:nvSpPr>
        <p:spPr/>
        <p:txBody>
          <a:bodyPr/>
          <a:lstStyle/>
          <a:p>
            <a:r>
              <a:rPr lang="en-US"/>
              <a:t>Get up to speed</a:t>
            </a:r>
          </a:p>
        </p:txBody>
      </p:sp>
      <p:sp>
        <p:nvSpPr>
          <p:cNvPr id="186370" name="Rectangle 2"/>
          <p:cNvSpPr>
            <a:spLocks noGrp="1" noChangeArrowheads="1"/>
          </p:cNvSpPr>
          <p:nvPr>
            <p:ph type="title"/>
          </p:nvPr>
        </p:nvSpPr>
        <p:spPr>
          <a:xfrm>
            <a:off x="239713" y="63500"/>
            <a:ext cx="8904287" cy="614363"/>
          </a:xfrm>
        </p:spPr>
        <p:txBody>
          <a:bodyPr/>
          <a:lstStyle/>
          <a:p>
            <a:r>
              <a:rPr lang="en-US"/>
              <a:t>More about options</a:t>
            </a:r>
          </a:p>
        </p:txBody>
      </p:sp>
      <p:sp>
        <p:nvSpPr>
          <p:cNvPr id="186371" name="Rectangle 3"/>
          <p:cNvSpPr>
            <a:spLocks noChangeArrowheads="1"/>
          </p:cNvSpPr>
          <p:nvPr/>
        </p:nvSpPr>
        <p:spPr bwMode="auto">
          <a:xfrm>
            <a:off x="6119813" y="854075"/>
            <a:ext cx="2744787" cy="2763838"/>
          </a:xfrm>
          <a:prstGeom prst="rect">
            <a:avLst/>
          </a:prstGeom>
          <a:noFill/>
          <a:ln w="9525">
            <a:noFill/>
            <a:miter lim="800000"/>
            <a:headEnd/>
            <a:tailEnd/>
          </a:ln>
          <a:effectLst/>
        </p:spPr>
        <p:txBody>
          <a:bodyPr/>
          <a:lstStyle/>
          <a:p>
            <a:pPr>
              <a:spcBef>
                <a:spcPct val="20000"/>
              </a:spcBef>
              <a:spcAft>
                <a:spcPct val="75000"/>
              </a:spcAft>
            </a:pPr>
            <a:r>
              <a:rPr lang="en-US" sz="2000"/>
              <a:t>In Outlook 2007, you set options from a few different locations. </a:t>
            </a:r>
          </a:p>
        </p:txBody>
      </p:sp>
      <p:sp>
        <p:nvSpPr>
          <p:cNvPr id="186372" name="Line 4"/>
          <p:cNvSpPr>
            <a:spLocks noChangeShapeType="1"/>
          </p:cNvSpPr>
          <p:nvPr/>
        </p:nvSpPr>
        <p:spPr bwMode="auto">
          <a:xfrm>
            <a:off x="339725" y="3951288"/>
            <a:ext cx="8413750" cy="0"/>
          </a:xfrm>
          <a:prstGeom prst="line">
            <a:avLst/>
          </a:prstGeom>
          <a:noFill/>
          <a:ln w="12700">
            <a:solidFill>
              <a:schemeClr val="tx1"/>
            </a:solidFill>
            <a:round/>
            <a:headEnd/>
            <a:tailEnd/>
          </a:ln>
          <a:effectLst/>
        </p:spPr>
        <p:txBody>
          <a:bodyPr/>
          <a:lstStyle/>
          <a:p>
            <a:endParaRPr lang="en-US"/>
          </a:p>
        </p:txBody>
      </p:sp>
      <p:sp>
        <p:nvSpPr>
          <p:cNvPr id="186373" name="Rectangle 5"/>
          <p:cNvSpPr>
            <a:spLocks noChangeArrowheads="1"/>
          </p:cNvSpPr>
          <p:nvPr/>
        </p:nvSpPr>
        <p:spPr bwMode="auto">
          <a:xfrm>
            <a:off x="242888" y="4019550"/>
            <a:ext cx="5934075" cy="441325"/>
          </a:xfrm>
          <a:prstGeom prst="rect">
            <a:avLst/>
          </a:prstGeom>
          <a:noFill/>
          <a:ln w="9525">
            <a:noFill/>
            <a:miter lim="800000"/>
            <a:headEnd/>
            <a:tailEnd/>
          </a:ln>
          <a:effectLst/>
        </p:spPr>
        <p:txBody>
          <a:bodyPr/>
          <a:lstStyle/>
          <a:p>
            <a:pPr>
              <a:spcBef>
                <a:spcPct val="20000"/>
              </a:spcBef>
              <a:spcAft>
                <a:spcPct val="75000"/>
              </a:spcAft>
            </a:pPr>
            <a:r>
              <a:rPr lang="en-US" b="1">
                <a:solidFill>
                  <a:srgbClr val="FFCC00"/>
                </a:solidFill>
              </a:rPr>
              <a:t>Options for sending e-mail</a:t>
            </a:r>
            <a:endParaRPr lang="en-US">
              <a:solidFill>
                <a:srgbClr val="FFCC00"/>
              </a:solidFill>
            </a:endParaRPr>
          </a:p>
        </p:txBody>
      </p:sp>
      <p:pic>
        <p:nvPicPr>
          <p:cNvPr id="186374" name="Picture 6" descr="The Editor Options command for e-mail editor options"/>
          <p:cNvPicPr>
            <a:picLocks noGrp="1" noChangeAspect="1" noChangeArrowheads="1"/>
          </p:cNvPicPr>
          <p:nvPr>
            <p:ph sz="half" idx="1"/>
          </p:nvPr>
        </p:nvPicPr>
        <p:blipFill>
          <a:blip r:embed="rId3" cstate="print"/>
          <a:srcRect/>
          <a:stretch>
            <a:fillRect/>
          </a:stretch>
        </p:blipFill>
        <p:spPr>
          <a:xfrm>
            <a:off x="350838" y="949325"/>
            <a:ext cx="5651500" cy="2849563"/>
          </a:xfrm>
          <a:noFill/>
          <a:ln/>
        </p:spPr>
      </p:pic>
      <p:sp>
        <p:nvSpPr>
          <p:cNvPr id="186375" name="Rectangle 7"/>
          <p:cNvSpPr>
            <a:spLocks noChangeArrowheads="1"/>
          </p:cNvSpPr>
          <p:nvPr/>
        </p:nvSpPr>
        <p:spPr bwMode="auto">
          <a:xfrm>
            <a:off x="242888" y="4552950"/>
            <a:ext cx="5934075" cy="966788"/>
          </a:xfrm>
          <a:prstGeom prst="rect">
            <a:avLst/>
          </a:prstGeom>
          <a:noFill/>
          <a:ln w="9525">
            <a:noFill/>
            <a:miter lim="800000"/>
            <a:headEnd/>
            <a:tailEnd/>
          </a:ln>
          <a:effectLst/>
        </p:spPr>
        <p:txBody>
          <a:bodyPr/>
          <a:lstStyle/>
          <a:p>
            <a:pPr>
              <a:spcBef>
                <a:spcPct val="20000"/>
              </a:spcBef>
              <a:spcAft>
                <a:spcPct val="75000"/>
              </a:spcAft>
            </a:pPr>
            <a:r>
              <a:rPr lang="en-US">
                <a:solidFill>
                  <a:srgbClr val="FFCC00"/>
                </a:solidFill>
              </a:rPr>
              <a:t>When you send an e-mail message, you can choose how that message is sent. You set these options from tabs available on the Ribbon for the open message. </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86373">
                                            <p:txEl>
                                              <p:pRg st="0" end="0"/>
                                            </p:txEl>
                                          </p:spTgt>
                                        </p:tgtEl>
                                        <p:attrNameLst>
                                          <p:attrName>style.visibility</p:attrName>
                                        </p:attrNameLst>
                                      </p:cBhvr>
                                      <p:to>
                                        <p:strVal val="visible"/>
                                      </p:to>
                                    </p:set>
                                    <p:animEffect transition="in" filter="slide(fromLeft)">
                                      <p:cBhvr>
                                        <p:cTn id="7" dur="500"/>
                                        <p:tgtEl>
                                          <p:spTgt spid="18637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186375">
                                            <p:txEl>
                                              <p:pRg st="0" end="0"/>
                                            </p:txEl>
                                          </p:spTgt>
                                        </p:tgtEl>
                                        <p:attrNameLst>
                                          <p:attrName>style.visibility</p:attrName>
                                        </p:attrNameLst>
                                      </p:cBhvr>
                                      <p:to>
                                        <p:strVal val="visible"/>
                                      </p:to>
                                    </p:set>
                                    <p:animEffect transition="in" filter="slide(fromLeft)">
                                      <p:cBhvr>
                                        <p:cTn id="12" dur="500"/>
                                        <p:tgtEl>
                                          <p:spTgt spid="18637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6373" grpId="0" build="p" autoUpdateAnimBg="0" advAuto="0"/>
      <p:bldP spid="186375"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Get up to speed</a:t>
            </a:r>
          </a:p>
        </p:txBody>
      </p:sp>
      <p:sp>
        <p:nvSpPr>
          <p:cNvPr id="188418" name="Rectangle 2"/>
          <p:cNvSpPr>
            <a:spLocks noGrp="1" noChangeArrowheads="1"/>
          </p:cNvSpPr>
          <p:nvPr>
            <p:ph type="title"/>
          </p:nvPr>
        </p:nvSpPr>
        <p:spPr>
          <a:xfrm>
            <a:off x="211138" y="73025"/>
            <a:ext cx="8027987" cy="614363"/>
          </a:xfrm>
        </p:spPr>
        <p:txBody>
          <a:bodyPr/>
          <a:lstStyle/>
          <a:p>
            <a:r>
              <a:rPr lang="en-US"/>
              <a:t>More that’s new: the To-Do Bar</a:t>
            </a:r>
          </a:p>
        </p:txBody>
      </p:sp>
      <p:sp>
        <p:nvSpPr>
          <p:cNvPr id="188419" name="Rectangle 3"/>
          <p:cNvSpPr>
            <a:spLocks noChangeArrowheads="1"/>
          </p:cNvSpPr>
          <p:nvPr/>
        </p:nvSpPr>
        <p:spPr bwMode="auto">
          <a:xfrm>
            <a:off x="6119813" y="854075"/>
            <a:ext cx="2744787" cy="2960688"/>
          </a:xfrm>
          <a:prstGeom prst="rect">
            <a:avLst/>
          </a:prstGeom>
          <a:noFill/>
          <a:ln w="9525">
            <a:noFill/>
            <a:miter lim="800000"/>
            <a:headEnd/>
            <a:tailEnd/>
          </a:ln>
          <a:effectLst/>
        </p:spPr>
        <p:txBody>
          <a:bodyPr/>
          <a:lstStyle/>
          <a:p>
            <a:pPr>
              <a:spcBef>
                <a:spcPct val="20000"/>
              </a:spcBef>
              <a:spcAft>
                <a:spcPct val="75000"/>
              </a:spcAft>
            </a:pPr>
            <a:r>
              <a:rPr lang="en-US" sz="2000"/>
              <a:t>Located at the far right of the window, the </a:t>
            </a:r>
            <a:br>
              <a:rPr lang="en-US" sz="2000"/>
            </a:br>
            <a:r>
              <a:rPr lang="en-US" sz="2000" b="1"/>
              <a:t>To-Do Bar </a:t>
            </a:r>
            <a:r>
              <a:rPr lang="en-US" sz="2000"/>
              <a:t>is visible wherever you happen  to be working in Outlook. </a:t>
            </a:r>
          </a:p>
        </p:txBody>
      </p:sp>
      <p:sp>
        <p:nvSpPr>
          <p:cNvPr id="188421" name="Rectangle 5"/>
          <p:cNvSpPr>
            <a:spLocks noChangeArrowheads="1"/>
          </p:cNvSpPr>
          <p:nvPr/>
        </p:nvSpPr>
        <p:spPr bwMode="auto">
          <a:xfrm>
            <a:off x="277813" y="3994150"/>
            <a:ext cx="5926137" cy="684213"/>
          </a:xfrm>
          <a:prstGeom prst="rect">
            <a:avLst/>
          </a:prstGeom>
          <a:noFill/>
          <a:ln w="9525">
            <a:noFill/>
            <a:miter lim="800000"/>
            <a:headEnd/>
            <a:tailEnd/>
          </a:ln>
          <a:effectLst/>
        </p:spPr>
        <p:txBody>
          <a:bodyPr/>
          <a:lstStyle/>
          <a:p>
            <a:pPr>
              <a:spcBef>
                <a:spcPct val="20000"/>
              </a:spcBef>
              <a:spcAft>
                <a:spcPct val="75000"/>
              </a:spcAft>
            </a:pPr>
            <a:r>
              <a:rPr lang="en-US">
                <a:solidFill>
                  <a:srgbClr val="FFCC00"/>
                </a:solidFill>
              </a:rPr>
              <a:t>The To-Do Bar is there to help you keep track of upcoming tasks and appointments.</a:t>
            </a:r>
          </a:p>
        </p:txBody>
      </p:sp>
      <p:sp>
        <p:nvSpPr>
          <p:cNvPr id="188423" name="Line 7"/>
          <p:cNvSpPr>
            <a:spLocks noChangeShapeType="1"/>
          </p:cNvSpPr>
          <p:nvPr/>
        </p:nvSpPr>
        <p:spPr bwMode="auto">
          <a:xfrm>
            <a:off x="339725" y="3951288"/>
            <a:ext cx="8413750" cy="0"/>
          </a:xfrm>
          <a:prstGeom prst="line">
            <a:avLst/>
          </a:prstGeom>
          <a:noFill/>
          <a:ln w="12700">
            <a:solidFill>
              <a:schemeClr val="tx1"/>
            </a:solidFill>
            <a:round/>
            <a:headEnd/>
            <a:tailEnd/>
          </a:ln>
          <a:effectLst/>
        </p:spPr>
        <p:txBody>
          <a:bodyPr/>
          <a:lstStyle/>
          <a:p>
            <a:endParaRPr lang="en-US"/>
          </a:p>
        </p:txBody>
      </p:sp>
      <p:pic>
        <p:nvPicPr>
          <p:cNvPr id="188424" name="Picture 8" descr="To-Do Bar"/>
          <p:cNvPicPr>
            <a:picLocks noGrp="1" noChangeAspect="1" noChangeArrowheads="1"/>
          </p:cNvPicPr>
          <p:nvPr>
            <p:ph sz="half" idx="1"/>
          </p:nvPr>
        </p:nvPicPr>
        <p:blipFill>
          <a:blip r:embed="rId3" cstate="print"/>
          <a:srcRect/>
          <a:stretch>
            <a:fillRect/>
          </a:stretch>
        </p:blipFill>
        <p:spPr>
          <a:xfrm>
            <a:off x="339725" y="947738"/>
            <a:ext cx="5662613" cy="2854325"/>
          </a:xfrm>
          <a:noFill/>
          <a:ln/>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188424"/>
                                        </p:tgtEl>
                                        <p:attrNameLst>
                                          <p:attrName>style.visibility</p:attrName>
                                        </p:attrNameLst>
                                      </p:cBhvr>
                                      <p:to>
                                        <p:strVal val="visible"/>
                                      </p:to>
                                    </p:set>
                                    <p:animEffect transition="in" filter="slide(fromTop)">
                                      <p:cBhvr>
                                        <p:cTn id="7" dur="500"/>
                                        <p:tgtEl>
                                          <p:spTgt spid="188424"/>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88419">
                                            <p:txEl>
                                              <p:pRg st="0" end="0"/>
                                            </p:txEl>
                                          </p:spTgt>
                                        </p:tgtEl>
                                        <p:attrNameLst>
                                          <p:attrName>style.visibility</p:attrName>
                                        </p:attrNameLst>
                                      </p:cBhvr>
                                      <p:to>
                                        <p:strVal val="visible"/>
                                      </p:to>
                                    </p:set>
                                    <p:animEffect transition="in" filter="slide(fromTop)">
                                      <p:cBhvr>
                                        <p:cTn id="12" dur="500"/>
                                        <p:tgtEl>
                                          <p:spTgt spid="18841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188421">
                                            <p:txEl>
                                              <p:pRg st="0" end="0"/>
                                            </p:txEl>
                                          </p:spTgt>
                                        </p:tgtEl>
                                        <p:attrNameLst>
                                          <p:attrName>style.visibility</p:attrName>
                                        </p:attrNameLst>
                                      </p:cBhvr>
                                      <p:to>
                                        <p:strVal val="visible"/>
                                      </p:to>
                                    </p:set>
                                    <p:animEffect transition="in" filter="slide(fromLeft)">
                                      <p:cBhvr>
                                        <p:cTn id="17" dur="500"/>
                                        <p:tgtEl>
                                          <p:spTgt spid="1884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419" grpId="0" build="p" autoUpdateAnimBg="0"/>
      <p:bldP spid="188421" grpId="0"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 name="Footer Placeholder 5"/>
          <p:cNvSpPr>
            <a:spLocks noGrp="1"/>
          </p:cNvSpPr>
          <p:nvPr>
            <p:ph type="ftr" sz="quarter" idx="11"/>
          </p:nvPr>
        </p:nvSpPr>
        <p:spPr/>
        <p:txBody>
          <a:bodyPr/>
          <a:lstStyle/>
          <a:p>
            <a:r>
              <a:rPr lang="en-US"/>
              <a:t>Get up to speed</a:t>
            </a:r>
          </a:p>
        </p:txBody>
      </p:sp>
      <p:sp>
        <p:nvSpPr>
          <p:cNvPr id="192514" name="Rectangle 2"/>
          <p:cNvSpPr>
            <a:spLocks noGrp="1" noChangeArrowheads="1"/>
          </p:cNvSpPr>
          <p:nvPr>
            <p:ph type="title"/>
          </p:nvPr>
        </p:nvSpPr>
        <p:spPr>
          <a:xfrm>
            <a:off x="211138" y="73025"/>
            <a:ext cx="8027987" cy="614363"/>
          </a:xfrm>
        </p:spPr>
        <p:txBody>
          <a:bodyPr/>
          <a:lstStyle/>
          <a:p>
            <a:r>
              <a:rPr lang="en-US"/>
              <a:t>More that’s new: the To-Do Bar</a:t>
            </a:r>
          </a:p>
        </p:txBody>
      </p:sp>
      <p:sp>
        <p:nvSpPr>
          <p:cNvPr id="192515" name="Rectangle 3"/>
          <p:cNvSpPr>
            <a:spLocks noChangeArrowheads="1"/>
          </p:cNvSpPr>
          <p:nvPr/>
        </p:nvSpPr>
        <p:spPr bwMode="auto">
          <a:xfrm>
            <a:off x="6119813" y="854075"/>
            <a:ext cx="2744787" cy="2960688"/>
          </a:xfrm>
          <a:prstGeom prst="rect">
            <a:avLst/>
          </a:prstGeom>
          <a:noFill/>
          <a:ln w="9525">
            <a:noFill/>
            <a:miter lim="800000"/>
            <a:headEnd/>
            <a:tailEnd/>
          </a:ln>
          <a:effectLst/>
        </p:spPr>
        <p:txBody>
          <a:bodyPr/>
          <a:lstStyle/>
          <a:p>
            <a:pPr>
              <a:spcBef>
                <a:spcPct val="20000"/>
              </a:spcBef>
              <a:spcAft>
                <a:spcPct val="75000"/>
              </a:spcAft>
            </a:pPr>
            <a:r>
              <a:rPr lang="en-US" sz="2000"/>
              <a:t>Located at the far right of the window, the </a:t>
            </a:r>
            <a:br>
              <a:rPr lang="en-US" sz="2000"/>
            </a:br>
            <a:r>
              <a:rPr lang="en-US" sz="2000" b="1"/>
              <a:t>To-Do Bar </a:t>
            </a:r>
            <a:r>
              <a:rPr lang="en-US" sz="2000"/>
              <a:t>is visible wherever you happen  to be working in Outlook. </a:t>
            </a:r>
          </a:p>
        </p:txBody>
      </p:sp>
      <p:sp>
        <p:nvSpPr>
          <p:cNvPr id="192516" name="Rectangle 4"/>
          <p:cNvSpPr>
            <a:spLocks noChangeArrowheads="1"/>
          </p:cNvSpPr>
          <p:nvPr/>
        </p:nvSpPr>
        <p:spPr bwMode="auto">
          <a:xfrm>
            <a:off x="277813" y="3994150"/>
            <a:ext cx="5926137" cy="371475"/>
          </a:xfrm>
          <a:prstGeom prst="rect">
            <a:avLst/>
          </a:prstGeom>
          <a:noFill/>
          <a:ln w="9525">
            <a:noFill/>
            <a:miter lim="800000"/>
            <a:headEnd/>
            <a:tailEnd/>
          </a:ln>
          <a:effectLst/>
        </p:spPr>
        <p:txBody>
          <a:bodyPr/>
          <a:lstStyle/>
          <a:p>
            <a:pPr>
              <a:spcBef>
                <a:spcPct val="20000"/>
              </a:spcBef>
              <a:spcAft>
                <a:spcPct val="75000"/>
              </a:spcAft>
            </a:pPr>
            <a:r>
              <a:rPr lang="en-US">
                <a:solidFill>
                  <a:srgbClr val="FFCC00"/>
                </a:solidFill>
              </a:rPr>
              <a:t>The picture calls out a few of its key elements: </a:t>
            </a:r>
          </a:p>
        </p:txBody>
      </p:sp>
      <p:sp>
        <p:nvSpPr>
          <p:cNvPr id="192517" name="Line 5"/>
          <p:cNvSpPr>
            <a:spLocks noChangeShapeType="1"/>
          </p:cNvSpPr>
          <p:nvPr/>
        </p:nvSpPr>
        <p:spPr bwMode="auto">
          <a:xfrm>
            <a:off x="339725" y="3951288"/>
            <a:ext cx="8413750" cy="0"/>
          </a:xfrm>
          <a:prstGeom prst="line">
            <a:avLst/>
          </a:prstGeom>
          <a:noFill/>
          <a:ln w="12700">
            <a:solidFill>
              <a:schemeClr val="tx1"/>
            </a:solidFill>
            <a:round/>
            <a:headEnd/>
            <a:tailEnd/>
          </a:ln>
          <a:effectLst/>
        </p:spPr>
        <p:txBody>
          <a:bodyPr/>
          <a:lstStyle/>
          <a:p>
            <a:endParaRPr lang="en-US"/>
          </a:p>
        </p:txBody>
      </p:sp>
      <p:pic>
        <p:nvPicPr>
          <p:cNvPr id="192518" name="Picture 6" descr="To-Do Bar"/>
          <p:cNvPicPr>
            <a:picLocks noGrp="1" noChangeAspect="1" noChangeArrowheads="1"/>
          </p:cNvPicPr>
          <p:nvPr>
            <p:ph sz="half" idx="1"/>
          </p:nvPr>
        </p:nvPicPr>
        <p:blipFill>
          <a:blip r:embed="rId4" cstate="print"/>
          <a:srcRect/>
          <a:stretch>
            <a:fillRect/>
          </a:stretch>
        </p:blipFill>
        <p:spPr>
          <a:xfrm>
            <a:off x="339725" y="947738"/>
            <a:ext cx="5662613" cy="2854325"/>
          </a:xfrm>
          <a:noFill/>
          <a:ln/>
        </p:spPr>
      </p:pic>
      <p:graphicFrame>
        <p:nvGraphicFramePr>
          <p:cNvPr id="192519" name="Object 7"/>
          <p:cNvGraphicFramePr>
            <a:graphicFrameLocks noChangeAspect="1"/>
          </p:cNvGraphicFramePr>
          <p:nvPr/>
        </p:nvGraphicFramePr>
        <p:xfrm>
          <a:off x="339725" y="4440238"/>
          <a:ext cx="269875" cy="303212"/>
        </p:xfrm>
        <a:graphic>
          <a:graphicData uri="http://schemas.openxmlformats.org/presentationml/2006/ole">
            <p:oleObj spid="_x0000_s192519" name="Visio" r:id="rId5" imgW="270231" imgH="303063" progId="">
              <p:embed/>
            </p:oleObj>
          </a:graphicData>
        </a:graphic>
      </p:graphicFrame>
      <p:graphicFrame>
        <p:nvGraphicFramePr>
          <p:cNvPr id="192520" name="Object 8"/>
          <p:cNvGraphicFramePr>
            <a:graphicFrameLocks noChangeAspect="1"/>
          </p:cNvGraphicFramePr>
          <p:nvPr/>
        </p:nvGraphicFramePr>
        <p:xfrm>
          <a:off x="339725" y="4835525"/>
          <a:ext cx="269875" cy="303213"/>
        </p:xfrm>
        <a:graphic>
          <a:graphicData uri="http://schemas.openxmlformats.org/presentationml/2006/ole">
            <p:oleObj spid="_x0000_s192520" name="Visio" r:id="rId6" imgW="270231" imgH="303063" progId="">
              <p:embed/>
            </p:oleObj>
          </a:graphicData>
        </a:graphic>
      </p:graphicFrame>
      <p:graphicFrame>
        <p:nvGraphicFramePr>
          <p:cNvPr id="192521" name="Object 9"/>
          <p:cNvGraphicFramePr>
            <a:graphicFrameLocks noChangeAspect="1"/>
          </p:cNvGraphicFramePr>
          <p:nvPr/>
        </p:nvGraphicFramePr>
        <p:xfrm>
          <a:off x="339725" y="5227638"/>
          <a:ext cx="269875" cy="303212"/>
        </p:xfrm>
        <a:graphic>
          <a:graphicData uri="http://schemas.openxmlformats.org/presentationml/2006/ole">
            <p:oleObj spid="_x0000_s192521" name="Visio" r:id="rId7" imgW="270231" imgH="303063" progId="">
              <p:embed/>
            </p:oleObj>
          </a:graphicData>
        </a:graphic>
      </p:graphicFrame>
      <p:sp>
        <p:nvSpPr>
          <p:cNvPr id="192522" name="Rectangle 10"/>
          <p:cNvSpPr>
            <a:spLocks noChangeArrowheads="1"/>
          </p:cNvSpPr>
          <p:nvPr/>
        </p:nvSpPr>
        <p:spPr bwMode="auto">
          <a:xfrm>
            <a:off x="676275" y="4406900"/>
            <a:ext cx="5940425" cy="1562100"/>
          </a:xfrm>
          <a:prstGeom prst="rect">
            <a:avLst/>
          </a:prstGeom>
          <a:noFill/>
          <a:ln w="9525" algn="ctr">
            <a:noFill/>
            <a:miter lim="800000"/>
            <a:headEnd/>
            <a:tailEnd/>
          </a:ln>
          <a:effectLst/>
        </p:spPr>
        <p:txBody>
          <a:bodyPr>
            <a:spAutoFit/>
          </a:bodyPr>
          <a:lstStyle/>
          <a:p>
            <a:pPr>
              <a:spcBef>
                <a:spcPct val="20000"/>
              </a:spcBef>
              <a:spcAft>
                <a:spcPct val="25000"/>
              </a:spcAft>
            </a:pPr>
            <a:r>
              <a:rPr lang="en-US">
                <a:solidFill>
                  <a:srgbClr val="FFCC00"/>
                </a:solidFill>
              </a:rPr>
              <a:t>Date Navigator</a:t>
            </a:r>
          </a:p>
          <a:p>
            <a:pPr>
              <a:spcBef>
                <a:spcPct val="20000"/>
              </a:spcBef>
              <a:spcAft>
                <a:spcPct val="25000"/>
              </a:spcAft>
            </a:pPr>
            <a:r>
              <a:rPr lang="en-US">
                <a:solidFill>
                  <a:srgbClr val="FFCC00"/>
                </a:solidFill>
              </a:rPr>
              <a:t>Upcoming calendar appointments</a:t>
            </a:r>
          </a:p>
          <a:p>
            <a:pPr>
              <a:spcBef>
                <a:spcPct val="20000"/>
              </a:spcBef>
              <a:spcAft>
                <a:spcPct val="25000"/>
              </a:spcAft>
            </a:pPr>
            <a:r>
              <a:rPr lang="en-US">
                <a:solidFill>
                  <a:srgbClr val="FFCC00"/>
                </a:solidFill>
              </a:rPr>
              <a:t>A place to enter new tasks by typing</a:t>
            </a:r>
          </a:p>
          <a:p>
            <a:pPr>
              <a:spcBef>
                <a:spcPct val="20000"/>
              </a:spcBef>
              <a:spcAft>
                <a:spcPct val="25000"/>
              </a:spcAft>
            </a:pPr>
            <a:r>
              <a:rPr lang="en-US">
                <a:solidFill>
                  <a:srgbClr val="FFCC00"/>
                </a:solidFill>
              </a:rPr>
              <a:t>Your task list</a:t>
            </a:r>
          </a:p>
        </p:txBody>
      </p:sp>
      <p:graphicFrame>
        <p:nvGraphicFramePr>
          <p:cNvPr id="192523" name="Object 11"/>
          <p:cNvGraphicFramePr>
            <a:graphicFrameLocks noChangeAspect="1"/>
          </p:cNvGraphicFramePr>
          <p:nvPr/>
        </p:nvGraphicFramePr>
        <p:xfrm>
          <a:off x="339725" y="5619750"/>
          <a:ext cx="269875" cy="303213"/>
        </p:xfrm>
        <a:graphic>
          <a:graphicData uri="http://schemas.openxmlformats.org/presentationml/2006/ole">
            <p:oleObj spid="_x0000_s192523" name="Visio" r:id="rId8" imgW="270231" imgH="303063" progId="">
              <p:embed/>
            </p:oleObj>
          </a:graphicData>
        </a:graphic>
      </p:graphicFrame>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92516">
                                            <p:txEl>
                                              <p:pRg st="0" end="0"/>
                                            </p:txEl>
                                          </p:spTgt>
                                        </p:tgtEl>
                                        <p:attrNameLst>
                                          <p:attrName>style.visibility</p:attrName>
                                        </p:attrNameLst>
                                      </p:cBhvr>
                                      <p:to>
                                        <p:strVal val="visible"/>
                                      </p:to>
                                    </p:set>
                                    <p:animEffect transition="in" filter="slide(fromLeft)">
                                      <p:cBhvr>
                                        <p:cTn id="7" dur="500"/>
                                        <p:tgtEl>
                                          <p:spTgt spid="19251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92519"/>
                                        </p:tgtEl>
                                        <p:attrNameLst>
                                          <p:attrName>style.visibility</p:attrName>
                                        </p:attrNameLst>
                                      </p:cBhvr>
                                      <p:to>
                                        <p:strVal val="visible"/>
                                      </p:to>
                                    </p:set>
                                    <p:animEffect transition="in" filter="dissolve">
                                      <p:cBhvr>
                                        <p:cTn id="12" dur="500"/>
                                        <p:tgtEl>
                                          <p:spTgt spid="192519"/>
                                        </p:tgtEl>
                                      </p:cBhvr>
                                    </p:animEffect>
                                  </p:childTnLst>
                                </p:cTn>
                              </p:par>
                            </p:childTnLst>
                          </p:cTn>
                        </p:par>
                        <p:par>
                          <p:cTn id="13" fill="hold">
                            <p:stCondLst>
                              <p:cond delay="500"/>
                            </p:stCondLst>
                            <p:childTnLst>
                              <p:par>
                                <p:cTn id="14" presetID="9" presetClass="entr" presetSubtype="0" fill="hold" nodeType="afterEffect">
                                  <p:stCondLst>
                                    <p:cond delay="0"/>
                                  </p:stCondLst>
                                  <p:childTnLst>
                                    <p:set>
                                      <p:cBhvr>
                                        <p:cTn id="15" dur="1" fill="hold">
                                          <p:stCondLst>
                                            <p:cond delay="0"/>
                                          </p:stCondLst>
                                        </p:cTn>
                                        <p:tgtEl>
                                          <p:spTgt spid="192520"/>
                                        </p:tgtEl>
                                        <p:attrNameLst>
                                          <p:attrName>style.visibility</p:attrName>
                                        </p:attrNameLst>
                                      </p:cBhvr>
                                      <p:to>
                                        <p:strVal val="visible"/>
                                      </p:to>
                                    </p:set>
                                    <p:animEffect transition="in" filter="dissolve">
                                      <p:cBhvr>
                                        <p:cTn id="16" dur="500"/>
                                        <p:tgtEl>
                                          <p:spTgt spid="192520"/>
                                        </p:tgtEl>
                                      </p:cBhvr>
                                    </p:animEffect>
                                  </p:childTnLst>
                                </p:cTn>
                              </p:par>
                            </p:childTnLst>
                          </p:cTn>
                        </p:par>
                        <p:par>
                          <p:cTn id="17" fill="hold">
                            <p:stCondLst>
                              <p:cond delay="1000"/>
                            </p:stCondLst>
                            <p:childTnLst>
                              <p:par>
                                <p:cTn id="18" presetID="9" presetClass="entr" presetSubtype="0" fill="hold" nodeType="afterEffect">
                                  <p:stCondLst>
                                    <p:cond delay="0"/>
                                  </p:stCondLst>
                                  <p:childTnLst>
                                    <p:set>
                                      <p:cBhvr>
                                        <p:cTn id="19" dur="1" fill="hold">
                                          <p:stCondLst>
                                            <p:cond delay="0"/>
                                          </p:stCondLst>
                                        </p:cTn>
                                        <p:tgtEl>
                                          <p:spTgt spid="192521"/>
                                        </p:tgtEl>
                                        <p:attrNameLst>
                                          <p:attrName>style.visibility</p:attrName>
                                        </p:attrNameLst>
                                      </p:cBhvr>
                                      <p:to>
                                        <p:strVal val="visible"/>
                                      </p:to>
                                    </p:set>
                                    <p:animEffect transition="in" filter="dissolve">
                                      <p:cBhvr>
                                        <p:cTn id="20" dur="500"/>
                                        <p:tgtEl>
                                          <p:spTgt spid="192521"/>
                                        </p:tgtEl>
                                      </p:cBhvr>
                                    </p:animEffect>
                                  </p:childTnLst>
                                </p:cTn>
                              </p:par>
                            </p:childTnLst>
                          </p:cTn>
                        </p:par>
                        <p:par>
                          <p:cTn id="21" fill="hold">
                            <p:stCondLst>
                              <p:cond delay="1500"/>
                            </p:stCondLst>
                            <p:childTnLst>
                              <p:par>
                                <p:cTn id="22" presetID="9" presetClass="entr" presetSubtype="0" fill="hold" nodeType="afterEffect">
                                  <p:stCondLst>
                                    <p:cond delay="0"/>
                                  </p:stCondLst>
                                  <p:childTnLst>
                                    <p:set>
                                      <p:cBhvr>
                                        <p:cTn id="23" dur="1" fill="hold">
                                          <p:stCondLst>
                                            <p:cond delay="0"/>
                                          </p:stCondLst>
                                        </p:cTn>
                                        <p:tgtEl>
                                          <p:spTgt spid="192523"/>
                                        </p:tgtEl>
                                        <p:attrNameLst>
                                          <p:attrName>style.visibility</p:attrName>
                                        </p:attrNameLst>
                                      </p:cBhvr>
                                      <p:to>
                                        <p:strVal val="visible"/>
                                      </p:to>
                                    </p:set>
                                    <p:animEffect transition="in" filter="dissolve">
                                      <p:cBhvr>
                                        <p:cTn id="24" dur="500"/>
                                        <p:tgtEl>
                                          <p:spTgt spid="192523"/>
                                        </p:tgtEl>
                                      </p:cBhvr>
                                    </p:animEffect>
                                  </p:childTnLst>
                                </p:cTn>
                              </p:par>
                            </p:childTnLst>
                          </p:cTn>
                        </p:par>
                      </p:childTnLst>
                    </p:cTn>
                  </p:par>
                  <p:par>
                    <p:cTn id="25" fill="hold">
                      <p:stCondLst>
                        <p:cond delay="indefinite"/>
                      </p:stCondLst>
                      <p:childTnLst>
                        <p:par>
                          <p:cTn id="26" fill="hold">
                            <p:stCondLst>
                              <p:cond delay="0"/>
                            </p:stCondLst>
                            <p:childTnLst>
                              <p:par>
                                <p:cTn id="27" presetID="5" presetClass="entr" presetSubtype="10" fill="hold" grpId="0" nodeType="clickEffect">
                                  <p:stCondLst>
                                    <p:cond delay="0"/>
                                  </p:stCondLst>
                                  <p:childTnLst>
                                    <p:set>
                                      <p:cBhvr>
                                        <p:cTn id="28" dur="1" fill="hold">
                                          <p:stCondLst>
                                            <p:cond delay="0"/>
                                          </p:stCondLst>
                                        </p:cTn>
                                        <p:tgtEl>
                                          <p:spTgt spid="192522">
                                            <p:txEl>
                                              <p:pRg st="0" end="0"/>
                                            </p:txEl>
                                          </p:spTgt>
                                        </p:tgtEl>
                                        <p:attrNameLst>
                                          <p:attrName>style.visibility</p:attrName>
                                        </p:attrNameLst>
                                      </p:cBhvr>
                                      <p:to>
                                        <p:strVal val="visible"/>
                                      </p:to>
                                    </p:set>
                                    <p:animEffect transition="in" filter="checkerboard(across)">
                                      <p:cBhvr>
                                        <p:cTn id="29" dur="500"/>
                                        <p:tgtEl>
                                          <p:spTgt spid="192522">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5" presetClass="entr" presetSubtype="10" fill="hold" grpId="0" nodeType="clickEffect">
                                  <p:stCondLst>
                                    <p:cond delay="0"/>
                                  </p:stCondLst>
                                  <p:childTnLst>
                                    <p:set>
                                      <p:cBhvr>
                                        <p:cTn id="33" dur="1" fill="hold">
                                          <p:stCondLst>
                                            <p:cond delay="0"/>
                                          </p:stCondLst>
                                        </p:cTn>
                                        <p:tgtEl>
                                          <p:spTgt spid="192522">
                                            <p:txEl>
                                              <p:pRg st="1" end="1"/>
                                            </p:txEl>
                                          </p:spTgt>
                                        </p:tgtEl>
                                        <p:attrNameLst>
                                          <p:attrName>style.visibility</p:attrName>
                                        </p:attrNameLst>
                                      </p:cBhvr>
                                      <p:to>
                                        <p:strVal val="visible"/>
                                      </p:to>
                                    </p:set>
                                    <p:animEffect transition="in" filter="checkerboard(across)">
                                      <p:cBhvr>
                                        <p:cTn id="34" dur="500"/>
                                        <p:tgtEl>
                                          <p:spTgt spid="192522">
                                            <p:txEl>
                                              <p:pRg st="1" end="1"/>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5" presetClass="entr" presetSubtype="10" fill="hold" grpId="0" nodeType="clickEffect">
                                  <p:stCondLst>
                                    <p:cond delay="0"/>
                                  </p:stCondLst>
                                  <p:childTnLst>
                                    <p:set>
                                      <p:cBhvr>
                                        <p:cTn id="38" dur="1" fill="hold">
                                          <p:stCondLst>
                                            <p:cond delay="0"/>
                                          </p:stCondLst>
                                        </p:cTn>
                                        <p:tgtEl>
                                          <p:spTgt spid="192522">
                                            <p:txEl>
                                              <p:pRg st="2" end="2"/>
                                            </p:txEl>
                                          </p:spTgt>
                                        </p:tgtEl>
                                        <p:attrNameLst>
                                          <p:attrName>style.visibility</p:attrName>
                                        </p:attrNameLst>
                                      </p:cBhvr>
                                      <p:to>
                                        <p:strVal val="visible"/>
                                      </p:to>
                                    </p:set>
                                    <p:animEffect transition="in" filter="checkerboard(across)">
                                      <p:cBhvr>
                                        <p:cTn id="39" dur="500"/>
                                        <p:tgtEl>
                                          <p:spTgt spid="192522">
                                            <p:txEl>
                                              <p:pRg st="2" end="2"/>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5" presetClass="entr" presetSubtype="10" fill="hold" grpId="0" nodeType="clickEffect">
                                  <p:stCondLst>
                                    <p:cond delay="0"/>
                                  </p:stCondLst>
                                  <p:childTnLst>
                                    <p:set>
                                      <p:cBhvr>
                                        <p:cTn id="43" dur="1" fill="hold">
                                          <p:stCondLst>
                                            <p:cond delay="0"/>
                                          </p:stCondLst>
                                        </p:cTn>
                                        <p:tgtEl>
                                          <p:spTgt spid="192522">
                                            <p:txEl>
                                              <p:pRg st="3" end="3"/>
                                            </p:txEl>
                                          </p:spTgt>
                                        </p:tgtEl>
                                        <p:attrNameLst>
                                          <p:attrName>style.visibility</p:attrName>
                                        </p:attrNameLst>
                                      </p:cBhvr>
                                      <p:to>
                                        <p:strVal val="visible"/>
                                      </p:to>
                                    </p:set>
                                    <p:animEffect transition="in" filter="checkerboard(across)">
                                      <p:cBhvr>
                                        <p:cTn id="44" dur="500"/>
                                        <p:tgtEl>
                                          <p:spTgt spid="19252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2516" grpId="0" build="p" autoUpdateAnimBg="0" advAuto="0"/>
      <p:bldP spid="192522"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 name="Footer Placeholder 5"/>
          <p:cNvSpPr>
            <a:spLocks noGrp="1"/>
          </p:cNvSpPr>
          <p:nvPr>
            <p:ph type="ftr" sz="quarter" idx="11"/>
          </p:nvPr>
        </p:nvSpPr>
        <p:spPr/>
        <p:txBody>
          <a:bodyPr/>
          <a:lstStyle/>
          <a:p>
            <a:r>
              <a:rPr lang="en-US"/>
              <a:t>Get up to speed</a:t>
            </a:r>
          </a:p>
        </p:txBody>
      </p:sp>
      <p:sp>
        <p:nvSpPr>
          <p:cNvPr id="190466" name="Rectangle 2"/>
          <p:cNvSpPr>
            <a:spLocks noGrp="1" noChangeArrowheads="1"/>
          </p:cNvSpPr>
          <p:nvPr>
            <p:ph type="title"/>
          </p:nvPr>
        </p:nvSpPr>
        <p:spPr>
          <a:xfrm>
            <a:off x="239713" y="63500"/>
            <a:ext cx="8904287" cy="614363"/>
          </a:xfrm>
        </p:spPr>
        <p:txBody>
          <a:bodyPr/>
          <a:lstStyle/>
          <a:p>
            <a:r>
              <a:rPr lang="en-US"/>
              <a:t>A new look for the calendar</a:t>
            </a:r>
          </a:p>
        </p:txBody>
      </p:sp>
      <p:sp>
        <p:nvSpPr>
          <p:cNvPr id="190467" name="Rectangle 3"/>
          <p:cNvSpPr>
            <a:spLocks noChangeArrowheads="1"/>
          </p:cNvSpPr>
          <p:nvPr/>
        </p:nvSpPr>
        <p:spPr bwMode="auto">
          <a:xfrm>
            <a:off x="6119813" y="854075"/>
            <a:ext cx="2744787" cy="2763838"/>
          </a:xfrm>
          <a:prstGeom prst="rect">
            <a:avLst/>
          </a:prstGeom>
          <a:noFill/>
          <a:ln w="9525">
            <a:noFill/>
            <a:miter lim="800000"/>
            <a:headEnd/>
            <a:tailEnd/>
          </a:ln>
          <a:effectLst/>
        </p:spPr>
        <p:txBody>
          <a:bodyPr/>
          <a:lstStyle/>
          <a:p>
            <a:pPr>
              <a:spcBef>
                <a:spcPct val="20000"/>
              </a:spcBef>
              <a:spcAft>
                <a:spcPct val="75000"/>
              </a:spcAft>
            </a:pPr>
            <a:r>
              <a:rPr lang="en-US" sz="2000"/>
              <a:t>The new design of the calendar in Outlook 2007 makes it easier to see what’s what. </a:t>
            </a:r>
          </a:p>
          <a:p>
            <a:pPr>
              <a:spcBef>
                <a:spcPct val="20000"/>
              </a:spcBef>
              <a:spcAft>
                <a:spcPct val="75000"/>
              </a:spcAft>
            </a:pPr>
            <a:r>
              <a:rPr lang="en-US" sz="2000"/>
              <a:t>Moving around is easier, too. </a:t>
            </a:r>
          </a:p>
          <a:p>
            <a:pPr>
              <a:spcBef>
                <a:spcPct val="20000"/>
              </a:spcBef>
              <a:spcAft>
                <a:spcPct val="75000"/>
              </a:spcAft>
            </a:pPr>
            <a:endParaRPr lang="en-US" sz="2000"/>
          </a:p>
        </p:txBody>
      </p:sp>
      <p:graphicFrame>
        <p:nvGraphicFramePr>
          <p:cNvPr id="190468" name="Object 4"/>
          <p:cNvGraphicFramePr>
            <a:graphicFrameLocks noChangeAspect="1"/>
          </p:cNvGraphicFramePr>
          <p:nvPr/>
        </p:nvGraphicFramePr>
        <p:xfrm>
          <a:off x="339725" y="4535488"/>
          <a:ext cx="269875" cy="303212"/>
        </p:xfrm>
        <a:graphic>
          <a:graphicData uri="http://schemas.openxmlformats.org/presentationml/2006/ole">
            <p:oleObj spid="_x0000_s190468" name="Visio" r:id="rId4" imgW="270231" imgH="303063" progId="">
              <p:embed/>
            </p:oleObj>
          </a:graphicData>
        </a:graphic>
      </p:graphicFrame>
      <p:graphicFrame>
        <p:nvGraphicFramePr>
          <p:cNvPr id="190469" name="Object 5"/>
          <p:cNvGraphicFramePr>
            <a:graphicFrameLocks noChangeAspect="1"/>
          </p:cNvGraphicFramePr>
          <p:nvPr/>
        </p:nvGraphicFramePr>
        <p:xfrm>
          <a:off x="339725" y="5249863"/>
          <a:ext cx="269875" cy="303212"/>
        </p:xfrm>
        <a:graphic>
          <a:graphicData uri="http://schemas.openxmlformats.org/presentationml/2006/ole">
            <p:oleObj spid="_x0000_s190469" name="Visio" r:id="rId5" imgW="270231" imgH="303063" progId="">
              <p:embed/>
            </p:oleObj>
          </a:graphicData>
        </a:graphic>
      </p:graphicFrame>
      <p:sp>
        <p:nvSpPr>
          <p:cNvPr id="190471" name="Line 7"/>
          <p:cNvSpPr>
            <a:spLocks noChangeShapeType="1"/>
          </p:cNvSpPr>
          <p:nvPr/>
        </p:nvSpPr>
        <p:spPr bwMode="auto">
          <a:xfrm>
            <a:off x="339725" y="3951288"/>
            <a:ext cx="8413750" cy="0"/>
          </a:xfrm>
          <a:prstGeom prst="line">
            <a:avLst/>
          </a:prstGeom>
          <a:noFill/>
          <a:ln w="12700">
            <a:solidFill>
              <a:schemeClr val="tx1"/>
            </a:solidFill>
            <a:round/>
            <a:headEnd/>
            <a:tailEnd/>
          </a:ln>
          <a:effectLst/>
        </p:spPr>
        <p:txBody>
          <a:bodyPr/>
          <a:lstStyle/>
          <a:p>
            <a:endParaRPr lang="en-US"/>
          </a:p>
        </p:txBody>
      </p:sp>
      <p:sp>
        <p:nvSpPr>
          <p:cNvPr id="190473" name="Rectangle 9"/>
          <p:cNvSpPr>
            <a:spLocks noChangeArrowheads="1"/>
          </p:cNvSpPr>
          <p:nvPr/>
        </p:nvSpPr>
        <p:spPr bwMode="auto">
          <a:xfrm>
            <a:off x="676275" y="4502150"/>
            <a:ext cx="5940425" cy="1370013"/>
          </a:xfrm>
          <a:prstGeom prst="rect">
            <a:avLst/>
          </a:prstGeom>
          <a:noFill/>
          <a:ln w="9525" algn="ctr">
            <a:noFill/>
            <a:miter lim="800000"/>
            <a:headEnd/>
            <a:tailEnd/>
          </a:ln>
          <a:effectLst/>
        </p:spPr>
        <p:txBody>
          <a:bodyPr>
            <a:spAutoFit/>
          </a:bodyPr>
          <a:lstStyle/>
          <a:p>
            <a:pPr>
              <a:spcBef>
                <a:spcPct val="20000"/>
              </a:spcBef>
              <a:spcAft>
                <a:spcPct val="45000"/>
              </a:spcAft>
            </a:pPr>
            <a:r>
              <a:rPr lang="en-US">
                <a:solidFill>
                  <a:srgbClr val="FFCC00"/>
                </a:solidFill>
              </a:rPr>
              <a:t>Bigger buttons make it easier to quickly switch between daily, weekly, and monthly calendar views.</a:t>
            </a:r>
          </a:p>
          <a:p>
            <a:pPr>
              <a:spcBef>
                <a:spcPct val="20000"/>
              </a:spcBef>
              <a:spcAft>
                <a:spcPct val="45000"/>
              </a:spcAft>
            </a:pPr>
            <a:r>
              <a:rPr lang="en-US" b="1">
                <a:solidFill>
                  <a:srgbClr val="FFCC00"/>
                </a:solidFill>
              </a:rPr>
              <a:t>Back</a:t>
            </a:r>
            <a:r>
              <a:rPr lang="en-US">
                <a:solidFill>
                  <a:srgbClr val="FFCC00"/>
                </a:solidFill>
              </a:rPr>
              <a:t> and </a:t>
            </a:r>
            <a:r>
              <a:rPr lang="en-US" b="1">
                <a:solidFill>
                  <a:srgbClr val="FFCC00"/>
                </a:solidFill>
              </a:rPr>
              <a:t>Forward</a:t>
            </a:r>
            <a:r>
              <a:rPr lang="en-US">
                <a:solidFill>
                  <a:srgbClr val="FFCC00"/>
                </a:solidFill>
              </a:rPr>
              <a:t> buttons let you quickly go to the next day, week, or month in the calendar.</a:t>
            </a:r>
          </a:p>
        </p:txBody>
      </p:sp>
      <p:sp>
        <p:nvSpPr>
          <p:cNvPr id="190474" name="Rectangle 10"/>
          <p:cNvSpPr>
            <a:spLocks noChangeArrowheads="1"/>
          </p:cNvSpPr>
          <p:nvPr/>
        </p:nvSpPr>
        <p:spPr bwMode="auto">
          <a:xfrm>
            <a:off x="277813" y="3994150"/>
            <a:ext cx="5926137" cy="450850"/>
          </a:xfrm>
          <a:prstGeom prst="rect">
            <a:avLst/>
          </a:prstGeom>
          <a:noFill/>
          <a:ln w="9525">
            <a:noFill/>
            <a:miter lim="800000"/>
            <a:headEnd/>
            <a:tailEnd/>
          </a:ln>
          <a:effectLst/>
        </p:spPr>
        <p:txBody>
          <a:bodyPr/>
          <a:lstStyle/>
          <a:p>
            <a:pPr>
              <a:spcBef>
                <a:spcPct val="20000"/>
              </a:spcBef>
              <a:spcAft>
                <a:spcPct val="75000"/>
              </a:spcAft>
            </a:pPr>
            <a:r>
              <a:rPr lang="en-US">
                <a:solidFill>
                  <a:srgbClr val="FFCC00"/>
                </a:solidFill>
              </a:rPr>
              <a:t>The picture shows some examples:</a:t>
            </a:r>
          </a:p>
        </p:txBody>
      </p:sp>
      <p:pic>
        <p:nvPicPr>
          <p:cNvPr id="190475" name="Picture 11" descr="Calendar in Week view"/>
          <p:cNvPicPr>
            <a:picLocks noGrp="1" noChangeAspect="1" noChangeArrowheads="1"/>
          </p:cNvPicPr>
          <p:nvPr>
            <p:ph sz="half" idx="1"/>
          </p:nvPr>
        </p:nvPicPr>
        <p:blipFill>
          <a:blip r:embed="rId6" cstate="print"/>
          <a:srcRect/>
          <a:stretch>
            <a:fillRect/>
          </a:stretch>
        </p:blipFill>
        <p:spPr>
          <a:xfrm>
            <a:off x="350838" y="949325"/>
            <a:ext cx="5651500" cy="2849563"/>
          </a:xfrm>
          <a:noFill/>
          <a:ln/>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190475"/>
                                        </p:tgtEl>
                                        <p:attrNameLst>
                                          <p:attrName>style.visibility</p:attrName>
                                        </p:attrNameLst>
                                      </p:cBhvr>
                                      <p:to>
                                        <p:strVal val="visible"/>
                                      </p:to>
                                    </p:set>
                                    <p:animEffect transition="in" filter="slide(fromTop)">
                                      <p:cBhvr>
                                        <p:cTn id="7" dur="500"/>
                                        <p:tgtEl>
                                          <p:spTgt spid="190475"/>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90467">
                                            <p:txEl>
                                              <p:pRg st="0" end="0"/>
                                            </p:txEl>
                                          </p:spTgt>
                                        </p:tgtEl>
                                        <p:attrNameLst>
                                          <p:attrName>style.visibility</p:attrName>
                                        </p:attrNameLst>
                                      </p:cBhvr>
                                      <p:to>
                                        <p:strVal val="visible"/>
                                      </p:to>
                                    </p:set>
                                    <p:animEffect transition="in" filter="slide(fromTop)">
                                      <p:cBhvr>
                                        <p:cTn id="12" dur="500"/>
                                        <p:tgtEl>
                                          <p:spTgt spid="19046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1" fill="hold" grpId="0" nodeType="clickEffect">
                                  <p:stCondLst>
                                    <p:cond delay="0"/>
                                  </p:stCondLst>
                                  <p:childTnLst>
                                    <p:set>
                                      <p:cBhvr>
                                        <p:cTn id="16" dur="1" fill="hold">
                                          <p:stCondLst>
                                            <p:cond delay="0"/>
                                          </p:stCondLst>
                                        </p:cTn>
                                        <p:tgtEl>
                                          <p:spTgt spid="190467">
                                            <p:txEl>
                                              <p:pRg st="1" end="1"/>
                                            </p:txEl>
                                          </p:spTgt>
                                        </p:tgtEl>
                                        <p:attrNameLst>
                                          <p:attrName>style.visibility</p:attrName>
                                        </p:attrNameLst>
                                      </p:cBhvr>
                                      <p:to>
                                        <p:strVal val="visible"/>
                                      </p:to>
                                    </p:set>
                                    <p:animEffect transition="in" filter="slide(fromTop)">
                                      <p:cBhvr>
                                        <p:cTn id="17" dur="500"/>
                                        <p:tgtEl>
                                          <p:spTgt spid="19046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190474">
                                            <p:txEl>
                                              <p:pRg st="0" end="0"/>
                                            </p:txEl>
                                          </p:spTgt>
                                        </p:tgtEl>
                                        <p:attrNameLst>
                                          <p:attrName>style.visibility</p:attrName>
                                        </p:attrNameLst>
                                      </p:cBhvr>
                                      <p:to>
                                        <p:strVal val="visible"/>
                                      </p:to>
                                    </p:set>
                                    <p:animEffect transition="in" filter="slide(fromLeft)">
                                      <p:cBhvr>
                                        <p:cTn id="22" dur="500"/>
                                        <p:tgtEl>
                                          <p:spTgt spid="190474">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190468"/>
                                        </p:tgtEl>
                                        <p:attrNameLst>
                                          <p:attrName>style.visibility</p:attrName>
                                        </p:attrNameLst>
                                      </p:cBhvr>
                                      <p:to>
                                        <p:strVal val="visible"/>
                                      </p:to>
                                    </p:set>
                                    <p:animEffect transition="in" filter="dissolve">
                                      <p:cBhvr>
                                        <p:cTn id="27" dur="500"/>
                                        <p:tgtEl>
                                          <p:spTgt spid="190468"/>
                                        </p:tgtEl>
                                      </p:cBhvr>
                                    </p:animEffect>
                                  </p:childTnLst>
                                </p:cTn>
                              </p:par>
                            </p:childTnLst>
                          </p:cTn>
                        </p:par>
                        <p:par>
                          <p:cTn id="28" fill="hold">
                            <p:stCondLst>
                              <p:cond delay="500"/>
                            </p:stCondLst>
                            <p:childTnLst>
                              <p:par>
                                <p:cTn id="29" presetID="9" presetClass="entr" presetSubtype="0" fill="hold" nodeType="afterEffect">
                                  <p:stCondLst>
                                    <p:cond delay="0"/>
                                  </p:stCondLst>
                                  <p:childTnLst>
                                    <p:set>
                                      <p:cBhvr>
                                        <p:cTn id="30" dur="1" fill="hold">
                                          <p:stCondLst>
                                            <p:cond delay="0"/>
                                          </p:stCondLst>
                                        </p:cTn>
                                        <p:tgtEl>
                                          <p:spTgt spid="190469"/>
                                        </p:tgtEl>
                                        <p:attrNameLst>
                                          <p:attrName>style.visibility</p:attrName>
                                        </p:attrNameLst>
                                      </p:cBhvr>
                                      <p:to>
                                        <p:strVal val="visible"/>
                                      </p:to>
                                    </p:set>
                                    <p:animEffect transition="in" filter="dissolve">
                                      <p:cBhvr>
                                        <p:cTn id="31" dur="500"/>
                                        <p:tgtEl>
                                          <p:spTgt spid="190469"/>
                                        </p:tgtEl>
                                      </p:cBhvr>
                                    </p:animEffect>
                                  </p:childTnLst>
                                </p:cTn>
                              </p:par>
                            </p:childTnLst>
                          </p:cTn>
                        </p:par>
                      </p:childTnLst>
                    </p:cTn>
                  </p:par>
                  <p:par>
                    <p:cTn id="32" fill="hold">
                      <p:stCondLst>
                        <p:cond delay="indefinite"/>
                      </p:stCondLst>
                      <p:childTnLst>
                        <p:par>
                          <p:cTn id="33" fill="hold">
                            <p:stCondLst>
                              <p:cond delay="0"/>
                            </p:stCondLst>
                            <p:childTnLst>
                              <p:par>
                                <p:cTn id="34" presetID="5" presetClass="entr" presetSubtype="10" fill="hold" grpId="0" nodeType="clickEffect">
                                  <p:stCondLst>
                                    <p:cond delay="0"/>
                                  </p:stCondLst>
                                  <p:childTnLst>
                                    <p:set>
                                      <p:cBhvr>
                                        <p:cTn id="35" dur="1" fill="hold">
                                          <p:stCondLst>
                                            <p:cond delay="0"/>
                                          </p:stCondLst>
                                        </p:cTn>
                                        <p:tgtEl>
                                          <p:spTgt spid="190473">
                                            <p:txEl>
                                              <p:pRg st="0" end="0"/>
                                            </p:txEl>
                                          </p:spTgt>
                                        </p:tgtEl>
                                        <p:attrNameLst>
                                          <p:attrName>style.visibility</p:attrName>
                                        </p:attrNameLst>
                                      </p:cBhvr>
                                      <p:to>
                                        <p:strVal val="visible"/>
                                      </p:to>
                                    </p:set>
                                    <p:animEffect transition="in" filter="checkerboard(across)">
                                      <p:cBhvr>
                                        <p:cTn id="36" dur="500"/>
                                        <p:tgtEl>
                                          <p:spTgt spid="190473">
                                            <p:txEl>
                                              <p:pRg st="0" end="0"/>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5" presetClass="entr" presetSubtype="10" fill="hold" grpId="0" nodeType="clickEffect">
                                  <p:stCondLst>
                                    <p:cond delay="0"/>
                                  </p:stCondLst>
                                  <p:childTnLst>
                                    <p:set>
                                      <p:cBhvr>
                                        <p:cTn id="40" dur="1" fill="hold">
                                          <p:stCondLst>
                                            <p:cond delay="0"/>
                                          </p:stCondLst>
                                        </p:cTn>
                                        <p:tgtEl>
                                          <p:spTgt spid="190473">
                                            <p:txEl>
                                              <p:pRg st="1" end="1"/>
                                            </p:txEl>
                                          </p:spTgt>
                                        </p:tgtEl>
                                        <p:attrNameLst>
                                          <p:attrName>style.visibility</p:attrName>
                                        </p:attrNameLst>
                                      </p:cBhvr>
                                      <p:to>
                                        <p:strVal val="visible"/>
                                      </p:to>
                                    </p:set>
                                    <p:animEffect transition="in" filter="checkerboard(across)">
                                      <p:cBhvr>
                                        <p:cTn id="41" dur="500"/>
                                        <p:tgtEl>
                                          <p:spTgt spid="19047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0467" grpId="0" build="p" autoUpdateAnimBg="0"/>
      <p:bldP spid="190473" grpId="0" build="p" autoUpdateAnimBg="0"/>
      <p:bldP spid="190474"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ooter Placeholder 5"/>
          <p:cNvSpPr>
            <a:spLocks noGrp="1"/>
          </p:cNvSpPr>
          <p:nvPr>
            <p:ph type="ftr" sz="quarter" idx="11"/>
          </p:nvPr>
        </p:nvSpPr>
        <p:spPr/>
        <p:txBody>
          <a:bodyPr/>
          <a:lstStyle/>
          <a:p>
            <a:r>
              <a:rPr lang="en-US"/>
              <a:t>Get up to speed</a:t>
            </a:r>
          </a:p>
        </p:txBody>
      </p:sp>
      <p:sp>
        <p:nvSpPr>
          <p:cNvPr id="194562" name="Rectangle 2"/>
          <p:cNvSpPr>
            <a:spLocks noGrp="1" noChangeArrowheads="1"/>
          </p:cNvSpPr>
          <p:nvPr>
            <p:ph type="title"/>
          </p:nvPr>
        </p:nvSpPr>
        <p:spPr>
          <a:xfrm>
            <a:off x="239713" y="63500"/>
            <a:ext cx="8904287" cy="614363"/>
          </a:xfrm>
        </p:spPr>
        <p:txBody>
          <a:bodyPr/>
          <a:lstStyle/>
          <a:p>
            <a:r>
              <a:rPr lang="en-US"/>
              <a:t>A new look for the calendar</a:t>
            </a:r>
          </a:p>
        </p:txBody>
      </p:sp>
      <p:sp>
        <p:nvSpPr>
          <p:cNvPr id="194563" name="Rectangle 3"/>
          <p:cNvSpPr>
            <a:spLocks noChangeArrowheads="1"/>
          </p:cNvSpPr>
          <p:nvPr/>
        </p:nvSpPr>
        <p:spPr bwMode="auto">
          <a:xfrm>
            <a:off x="6119813" y="854075"/>
            <a:ext cx="2744787" cy="2763838"/>
          </a:xfrm>
          <a:prstGeom prst="rect">
            <a:avLst/>
          </a:prstGeom>
          <a:noFill/>
          <a:ln w="9525">
            <a:noFill/>
            <a:miter lim="800000"/>
            <a:headEnd/>
            <a:tailEnd/>
          </a:ln>
          <a:effectLst/>
        </p:spPr>
        <p:txBody>
          <a:bodyPr/>
          <a:lstStyle/>
          <a:p>
            <a:pPr>
              <a:spcBef>
                <a:spcPct val="20000"/>
              </a:spcBef>
              <a:spcAft>
                <a:spcPct val="75000"/>
              </a:spcAft>
            </a:pPr>
            <a:r>
              <a:rPr lang="en-US" sz="2000"/>
              <a:t>The new design of the calendar in Outlook 2007 makes it easier to see what’s what. </a:t>
            </a:r>
          </a:p>
          <a:p>
            <a:pPr>
              <a:spcBef>
                <a:spcPct val="20000"/>
              </a:spcBef>
              <a:spcAft>
                <a:spcPct val="75000"/>
              </a:spcAft>
            </a:pPr>
            <a:r>
              <a:rPr lang="en-US" sz="2000"/>
              <a:t>Moving around is easier, too. </a:t>
            </a:r>
          </a:p>
          <a:p>
            <a:pPr>
              <a:spcBef>
                <a:spcPct val="20000"/>
              </a:spcBef>
              <a:spcAft>
                <a:spcPct val="75000"/>
              </a:spcAft>
            </a:pPr>
            <a:endParaRPr lang="en-US" sz="2000"/>
          </a:p>
        </p:txBody>
      </p:sp>
      <p:graphicFrame>
        <p:nvGraphicFramePr>
          <p:cNvPr id="194566" name="Object 6"/>
          <p:cNvGraphicFramePr>
            <a:graphicFrameLocks noChangeAspect="1"/>
          </p:cNvGraphicFramePr>
          <p:nvPr/>
        </p:nvGraphicFramePr>
        <p:xfrm>
          <a:off x="339725" y="4532313"/>
          <a:ext cx="269875" cy="303212"/>
        </p:xfrm>
        <a:graphic>
          <a:graphicData uri="http://schemas.openxmlformats.org/presentationml/2006/ole">
            <p:oleObj spid="_x0000_s194566" name="Visio" r:id="rId4" imgW="270231" imgH="303063" progId="">
              <p:embed/>
            </p:oleObj>
          </a:graphicData>
        </a:graphic>
      </p:graphicFrame>
      <p:sp>
        <p:nvSpPr>
          <p:cNvPr id="194567" name="Line 7"/>
          <p:cNvSpPr>
            <a:spLocks noChangeShapeType="1"/>
          </p:cNvSpPr>
          <p:nvPr/>
        </p:nvSpPr>
        <p:spPr bwMode="auto">
          <a:xfrm>
            <a:off x="339725" y="3951288"/>
            <a:ext cx="8413750" cy="0"/>
          </a:xfrm>
          <a:prstGeom prst="line">
            <a:avLst/>
          </a:prstGeom>
          <a:noFill/>
          <a:ln w="12700">
            <a:solidFill>
              <a:schemeClr val="tx1"/>
            </a:solidFill>
            <a:round/>
            <a:headEnd/>
            <a:tailEnd/>
          </a:ln>
          <a:effectLst/>
        </p:spPr>
        <p:txBody>
          <a:bodyPr/>
          <a:lstStyle/>
          <a:p>
            <a:endParaRPr lang="en-US"/>
          </a:p>
        </p:txBody>
      </p:sp>
      <p:sp>
        <p:nvSpPr>
          <p:cNvPr id="194568" name="Rectangle 8"/>
          <p:cNvSpPr>
            <a:spLocks noChangeArrowheads="1"/>
          </p:cNvSpPr>
          <p:nvPr/>
        </p:nvSpPr>
        <p:spPr bwMode="auto">
          <a:xfrm>
            <a:off x="676275" y="4502150"/>
            <a:ext cx="5940425" cy="1095375"/>
          </a:xfrm>
          <a:prstGeom prst="rect">
            <a:avLst/>
          </a:prstGeom>
          <a:noFill/>
          <a:ln w="9525" algn="ctr">
            <a:noFill/>
            <a:miter lim="800000"/>
            <a:headEnd/>
            <a:tailEnd/>
          </a:ln>
          <a:effectLst/>
        </p:spPr>
        <p:txBody>
          <a:bodyPr>
            <a:spAutoFit/>
          </a:bodyPr>
          <a:lstStyle/>
          <a:p>
            <a:pPr>
              <a:spcBef>
                <a:spcPct val="20000"/>
              </a:spcBef>
              <a:spcAft>
                <a:spcPct val="45000"/>
              </a:spcAft>
            </a:pPr>
            <a:r>
              <a:rPr lang="en-US">
                <a:solidFill>
                  <a:srgbClr val="FFCC00"/>
                </a:solidFill>
              </a:rPr>
              <a:t>Also new is the </a:t>
            </a:r>
            <a:r>
              <a:rPr lang="en-US" b="1">
                <a:solidFill>
                  <a:srgbClr val="FFCC00"/>
                </a:solidFill>
              </a:rPr>
              <a:t>Tasks</a:t>
            </a:r>
            <a:r>
              <a:rPr lang="en-US">
                <a:solidFill>
                  <a:srgbClr val="FFCC00"/>
                </a:solidFill>
              </a:rPr>
              <a:t> area. It shows your current and upcoming tasks and tracks your accomplishments, too. </a:t>
            </a:r>
            <a:endParaRPr lang="en-US" b="1">
              <a:solidFill>
                <a:srgbClr val="FFCC00"/>
              </a:solidFill>
            </a:endParaRPr>
          </a:p>
          <a:p>
            <a:pPr>
              <a:spcBef>
                <a:spcPct val="20000"/>
              </a:spcBef>
              <a:spcAft>
                <a:spcPct val="45000"/>
              </a:spcAft>
            </a:pPr>
            <a:endParaRPr lang="en-US">
              <a:solidFill>
                <a:srgbClr val="FFCC00"/>
              </a:solidFill>
            </a:endParaRPr>
          </a:p>
        </p:txBody>
      </p:sp>
      <p:sp>
        <p:nvSpPr>
          <p:cNvPr id="194569" name="Rectangle 9"/>
          <p:cNvSpPr>
            <a:spLocks noChangeArrowheads="1"/>
          </p:cNvSpPr>
          <p:nvPr/>
        </p:nvSpPr>
        <p:spPr bwMode="auto">
          <a:xfrm>
            <a:off x="277813" y="3994150"/>
            <a:ext cx="5926137" cy="450850"/>
          </a:xfrm>
          <a:prstGeom prst="rect">
            <a:avLst/>
          </a:prstGeom>
          <a:noFill/>
          <a:ln w="9525">
            <a:noFill/>
            <a:miter lim="800000"/>
            <a:headEnd/>
            <a:tailEnd/>
          </a:ln>
          <a:effectLst/>
        </p:spPr>
        <p:txBody>
          <a:bodyPr/>
          <a:lstStyle/>
          <a:p>
            <a:pPr>
              <a:spcBef>
                <a:spcPct val="20000"/>
              </a:spcBef>
              <a:spcAft>
                <a:spcPct val="75000"/>
              </a:spcAft>
            </a:pPr>
            <a:r>
              <a:rPr lang="en-US">
                <a:solidFill>
                  <a:srgbClr val="FFCC00"/>
                </a:solidFill>
              </a:rPr>
              <a:t>The picture shows some examples:</a:t>
            </a:r>
          </a:p>
        </p:txBody>
      </p:sp>
      <p:pic>
        <p:nvPicPr>
          <p:cNvPr id="194570" name="Picture 10" descr="Calendar in Week view"/>
          <p:cNvPicPr>
            <a:picLocks noGrp="1" noChangeAspect="1" noChangeArrowheads="1"/>
          </p:cNvPicPr>
          <p:nvPr>
            <p:ph sz="half" idx="1"/>
          </p:nvPr>
        </p:nvPicPr>
        <p:blipFill>
          <a:blip r:embed="rId5" cstate="print"/>
          <a:srcRect/>
          <a:stretch>
            <a:fillRect/>
          </a:stretch>
        </p:blipFill>
        <p:spPr>
          <a:xfrm>
            <a:off x="350838" y="949325"/>
            <a:ext cx="5651500" cy="2849563"/>
          </a:xfrm>
          <a:noFill/>
          <a:ln/>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194566"/>
                                        </p:tgtEl>
                                        <p:attrNameLst>
                                          <p:attrName>style.visibility</p:attrName>
                                        </p:attrNameLst>
                                      </p:cBhvr>
                                      <p:to>
                                        <p:strVal val="visible"/>
                                      </p:to>
                                    </p:set>
                                    <p:animEffect transition="in" filter="dissolve">
                                      <p:cBhvr>
                                        <p:cTn id="7" dur="500"/>
                                        <p:tgtEl>
                                          <p:spTgt spid="194566"/>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194568"/>
                                        </p:tgtEl>
                                        <p:attrNameLst>
                                          <p:attrName>style.visibility</p:attrName>
                                        </p:attrNameLst>
                                      </p:cBhvr>
                                      <p:to>
                                        <p:strVal val="visible"/>
                                      </p:to>
                                    </p:set>
                                    <p:animEffect transition="in" filter="checkerboard(across)">
                                      <p:cBhvr>
                                        <p:cTn id="11" dur="500"/>
                                        <p:tgtEl>
                                          <p:spTgt spid="1945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68"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Get up to speed</a:t>
            </a:r>
          </a:p>
        </p:txBody>
      </p:sp>
      <p:sp>
        <p:nvSpPr>
          <p:cNvPr id="41986" name="Rectangle 2"/>
          <p:cNvSpPr>
            <a:spLocks noGrp="1" noChangeArrowheads="1"/>
          </p:cNvSpPr>
          <p:nvPr>
            <p:ph type="title"/>
          </p:nvPr>
        </p:nvSpPr>
        <p:spPr>
          <a:xfrm>
            <a:off x="239713" y="63500"/>
            <a:ext cx="8904287" cy="614363"/>
          </a:xfrm>
        </p:spPr>
        <p:txBody>
          <a:bodyPr/>
          <a:lstStyle/>
          <a:p>
            <a:r>
              <a:rPr lang="en-US"/>
              <a:t>A new look for contacts</a:t>
            </a:r>
          </a:p>
        </p:txBody>
      </p:sp>
      <p:sp>
        <p:nvSpPr>
          <p:cNvPr id="41987" name="Rectangle 3"/>
          <p:cNvSpPr>
            <a:spLocks noChangeArrowheads="1"/>
          </p:cNvSpPr>
          <p:nvPr/>
        </p:nvSpPr>
        <p:spPr bwMode="auto">
          <a:xfrm>
            <a:off x="6119813" y="854075"/>
            <a:ext cx="2744787" cy="2763838"/>
          </a:xfrm>
          <a:prstGeom prst="rect">
            <a:avLst/>
          </a:prstGeom>
          <a:noFill/>
          <a:ln w="9525">
            <a:noFill/>
            <a:miter lim="800000"/>
            <a:headEnd/>
            <a:tailEnd/>
          </a:ln>
          <a:effectLst/>
        </p:spPr>
        <p:txBody>
          <a:bodyPr/>
          <a:lstStyle/>
          <a:p>
            <a:pPr>
              <a:spcBef>
                <a:spcPct val="20000"/>
              </a:spcBef>
              <a:spcAft>
                <a:spcPct val="75000"/>
              </a:spcAft>
            </a:pPr>
            <a:r>
              <a:rPr lang="en-US" sz="2000"/>
              <a:t>In Outlook 2007, </a:t>
            </a:r>
            <a:r>
              <a:rPr lang="en-US" sz="2000" b="1"/>
              <a:t>Electronic Business Cards</a:t>
            </a:r>
            <a:r>
              <a:rPr lang="en-US" sz="2000"/>
              <a:t> make contacts easy to view and easy to share. </a:t>
            </a:r>
          </a:p>
        </p:txBody>
      </p:sp>
      <p:sp>
        <p:nvSpPr>
          <p:cNvPr id="41988" name="Line 4"/>
          <p:cNvSpPr>
            <a:spLocks noChangeShapeType="1"/>
          </p:cNvSpPr>
          <p:nvPr/>
        </p:nvSpPr>
        <p:spPr bwMode="auto">
          <a:xfrm>
            <a:off x="339725" y="3951288"/>
            <a:ext cx="8413750" cy="0"/>
          </a:xfrm>
          <a:prstGeom prst="line">
            <a:avLst/>
          </a:prstGeom>
          <a:noFill/>
          <a:ln w="12700">
            <a:solidFill>
              <a:schemeClr val="tx1"/>
            </a:solidFill>
            <a:round/>
            <a:headEnd/>
            <a:tailEnd/>
          </a:ln>
          <a:effectLst/>
        </p:spPr>
        <p:txBody>
          <a:bodyPr/>
          <a:lstStyle/>
          <a:p>
            <a:endParaRPr lang="en-US"/>
          </a:p>
        </p:txBody>
      </p:sp>
      <p:sp>
        <p:nvSpPr>
          <p:cNvPr id="41991" name="Rectangle 7"/>
          <p:cNvSpPr>
            <a:spLocks noChangeArrowheads="1"/>
          </p:cNvSpPr>
          <p:nvPr/>
        </p:nvSpPr>
        <p:spPr bwMode="auto">
          <a:xfrm>
            <a:off x="242888" y="4019550"/>
            <a:ext cx="5934075" cy="1939925"/>
          </a:xfrm>
          <a:prstGeom prst="rect">
            <a:avLst/>
          </a:prstGeom>
          <a:noFill/>
          <a:ln w="9525">
            <a:noFill/>
            <a:miter lim="800000"/>
            <a:headEnd/>
            <a:tailEnd/>
          </a:ln>
          <a:effectLst/>
        </p:spPr>
        <p:txBody>
          <a:bodyPr/>
          <a:lstStyle/>
          <a:p>
            <a:pPr>
              <a:spcBef>
                <a:spcPct val="20000"/>
              </a:spcBef>
              <a:spcAft>
                <a:spcPct val="75000"/>
              </a:spcAft>
            </a:pPr>
            <a:r>
              <a:rPr lang="en-US">
                <a:solidFill>
                  <a:srgbClr val="FFCC00"/>
                </a:solidFill>
              </a:rPr>
              <a:t>You’ll first notice the new look for contacts when you click </a:t>
            </a:r>
            <a:r>
              <a:rPr lang="en-US" b="1">
                <a:solidFill>
                  <a:srgbClr val="FFCC00"/>
                </a:solidFill>
              </a:rPr>
              <a:t>Contacts</a:t>
            </a:r>
            <a:r>
              <a:rPr lang="en-US">
                <a:solidFill>
                  <a:srgbClr val="FFCC00"/>
                </a:solidFill>
              </a:rPr>
              <a:t> to switch to that area of Outlook. </a:t>
            </a:r>
          </a:p>
          <a:p>
            <a:pPr>
              <a:spcBef>
                <a:spcPct val="20000"/>
              </a:spcBef>
              <a:spcAft>
                <a:spcPct val="75000"/>
              </a:spcAft>
            </a:pPr>
            <a:r>
              <a:rPr lang="en-US">
                <a:solidFill>
                  <a:srgbClr val="FFCC00"/>
                </a:solidFill>
              </a:rPr>
              <a:t>You can send Electronic Business Cards through e-mail. You might want to include your own Electronic Business Card as part of your e-mail signature. </a:t>
            </a:r>
          </a:p>
        </p:txBody>
      </p:sp>
      <p:pic>
        <p:nvPicPr>
          <p:cNvPr id="41994" name="Picture 10" descr="Electronic business cards"/>
          <p:cNvPicPr>
            <a:picLocks noChangeAspect="1" noChangeArrowheads="1"/>
          </p:cNvPicPr>
          <p:nvPr/>
        </p:nvPicPr>
        <p:blipFill>
          <a:blip r:embed="rId3" cstate="print"/>
          <a:srcRect/>
          <a:stretch>
            <a:fillRect/>
          </a:stretch>
        </p:blipFill>
        <p:spPr bwMode="auto">
          <a:xfrm>
            <a:off x="271463" y="804863"/>
            <a:ext cx="4286250" cy="2857500"/>
          </a:xfrm>
          <a:prstGeom prst="rect">
            <a:avLst/>
          </a:prstGeom>
          <a:noFill/>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41994"/>
                                        </p:tgtEl>
                                        <p:attrNameLst>
                                          <p:attrName>style.visibility</p:attrName>
                                        </p:attrNameLst>
                                      </p:cBhvr>
                                      <p:to>
                                        <p:strVal val="visible"/>
                                      </p:to>
                                    </p:set>
                                    <p:animEffect transition="in" filter="slide(fromTop)">
                                      <p:cBhvr>
                                        <p:cTn id="7" dur="500"/>
                                        <p:tgtEl>
                                          <p:spTgt spid="41994"/>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41987"/>
                                        </p:tgtEl>
                                        <p:attrNameLst>
                                          <p:attrName>style.visibility</p:attrName>
                                        </p:attrNameLst>
                                      </p:cBhvr>
                                      <p:to>
                                        <p:strVal val="visible"/>
                                      </p:to>
                                    </p:set>
                                    <p:animEffect transition="in" filter="slide(fromTop)">
                                      <p:cBhvr>
                                        <p:cTn id="12" dur="500"/>
                                        <p:tgtEl>
                                          <p:spTgt spid="41987"/>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41991">
                                            <p:txEl>
                                              <p:pRg st="0" end="0"/>
                                            </p:txEl>
                                          </p:spTgt>
                                        </p:tgtEl>
                                        <p:attrNameLst>
                                          <p:attrName>style.visibility</p:attrName>
                                        </p:attrNameLst>
                                      </p:cBhvr>
                                      <p:to>
                                        <p:strVal val="visible"/>
                                      </p:to>
                                    </p:set>
                                    <p:animEffect transition="in" filter="slide(fromLeft)">
                                      <p:cBhvr>
                                        <p:cTn id="17" dur="500"/>
                                        <p:tgtEl>
                                          <p:spTgt spid="41991">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41991">
                                            <p:txEl>
                                              <p:pRg st="1" end="1"/>
                                            </p:txEl>
                                          </p:spTgt>
                                        </p:tgtEl>
                                        <p:attrNameLst>
                                          <p:attrName>style.visibility</p:attrName>
                                        </p:attrNameLst>
                                      </p:cBhvr>
                                      <p:to>
                                        <p:strVal val="visible"/>
                                      </p:to>
                                    </p:set>
                                    <p:animEffect transition="in" filter="slide(fromLeft)">
                                      <p:cBhvr>
                                        <p:cTn id="22" dur="500"/>
                                        <p:tgtEl>
                                          <p:spTgt spid="4199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autoUpdateAnimBg="0"/>
      <p:bldP spid="41991" grpId="0"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Get up to speed</a:t>
            </a:r>
          </a:p>
        </p:txBody>
      </p:sp>
      <p:sp>
        <p:nvSpPr>
          <p:cNvPr id="272386" name="Rectangle 2"/>
          <p:cNvSpPr>
            <a:spLocks noGrp="1" noChangeArrowheads="1"/>
          </p:cNvSpPr>
          <p:nvPr>
            <p:ph type="title"/>
          </p:nvPr>
        </p:nvSpPr>
        <p:spPr>
          <a:xfrm>
            <a:off x="239713" y="63500"/>
            <a:ext cx="8904287" cy="614363"/>
          </a:xfrm>
        </p:spPr>
        <p:txBody>
          <a:bodyPr/>
          <a:lstStyle/>
          <a:p>
            <a:r>
              <a:rPr lang="en-US"/>
              <a:t>A new look for contacts</a:t>
            </a:r>
          </a:p>
        </p:txBody>
      </p:sp>
      <p:sp>
        <p:nvSpPr>
          <p:cNvPr id="272387" name="Rectangle 3"/>
          <p:cNvSpPr>
            <a:spLocks noChangeArrowheads="1"/>
          </p:cNvSpPr>
          <p:nvPr/>
        </p:nvSpPr>
        <p:spPr bwMode="auto">
          <a:xfrm>
            <a:off x="6119813" y="854075"/>
            <a:ext cx="2744787" cy="2763838"/>
          </a:xfrm>
          <a:prstGeom prst="rect">
            <a:avLst/>
          </a:prstGeom>
          <a:noFill/>
          <a:ln w="9525">
            <a:noFill/>
            <a:miter lim="800000"/>
            <a:headEnd/>
            <a:tailEnd/>
          </a:ln>
          <a:effectLst/>
        </p:spPr>
        <p:txBody>
          <a:bodyPr/>
          <a:lstStyle/>
          <a:p>
            <a:pPr>
              <a:spcBef>
                <a:spcPct val="20000"/>
              </a:spcBef>
              <a:spcAft>
                <a:spcPct val="75000"/>
              </a:spcAft>
            </a:pPr>
            <a:r>
              <a:rPr lang="en-US" sz="2000"/>
              <a:t>Notice that in this picture, the Navigation Pane is minimized to show more of the Contacts pane.  </a:t>
            </a:r>
          </a:p>
        </p:txBody>
      </p:sp>
      <p:sp>
        <p:nvSpPr>
          <p:cNvPr id="272388" name="Line 4"/>
          <p:cNvSpPr>
            <a:spLocks noChangeShapeType="1"/>
          </p:cNvSpPr>
          <p:nvPr/>
        </p:nvSpPr>
        <p:spPr bwMode="auto">
          <a:xfrm>
            <a:off x="339725" y="3951288"/>
            <a:ext cx="8413750" cy="0"/>
          </a:xfrm>
          <a:prstGeom prst="line">
            <a:avLst/>
          </a:prstGeom>
          <a:noFill/>
          <a:ln w="12700">
            <a:solidFill>
              <a:schemeClr val="tx1"/>
            </a:solidFill>
            <a:round/>
            <a:headEnd/>
            <a:tailEnd/>
          </a:ln>
          <a:effectLst/>
        </p:spPr>
        <p:txBody>
          <a:bodyPr/>
          <a:lstStyle/>
          <a:p>
            <a:endParaRPr lang="en-US"/>
          </a:p>
        </p:txBody>
      </p:sp>
      <p:sp>
        <p:nvSpPr>
          <p:cNvPr id="272389" name="Rectangle 5"/>
          <p:cNvSpPr>
            <a:spLocks noChangeArrowheads="1"/>
          </p:cNvSpPr>
          <p:nvPr/>
        </p:nvSpPr>
        <p:spPr bwMode="auto">
          <a:xfrm>
            <a:off x="242888" y="4019550"/>
            <a:ext cx="5934075" cy="1939925"/>
          </a:xfrm>
          <a:prstGeom prst="rect">
            <a:avLst/>
          </a:prstGeom>
          <a:noFill/>
          <a:ln w="9525">
            <a:noFill/>
            <a:miter lim="800000"/>
            <a:headEnd/>
            <a:tailEnd/>
          </a:ln>
          <a:effectLst/>
        </p:spPr>
        <p:txBody>
          <a:bodyPr/>
          <a:lstStyle/>
          <a:p>
            <a:pPr>
              <a:spcBef>
                <a:spcPct val="20000"/>
              </a:spcBef>
              <a:spcAft>
                <a:spcPct val="75000"/>
              </a:spcAft>
            </a:pPr>
            <a:r>
              <a:rPr lang="en-US">
                <a:solidFill>
                  <a:srgbClr val="FFCC00"/>
                </a:solidFill>
              </a:rPr>
              <a:t>You can minimize the Navigation Pane from any area of Outlook by clicking the </a:t>
            </a:r>
            <a:r>
              <a:rPr lang="en-US" b="1">
                <a:solidFill>
                  <a:srgbClr val="FFCC00"/>
                </a:solidFill>
              </a:rPr>
              <a:t>Minimize the Navigation Pane</a:t>
            </a:r>
            <a:r>
              <a:rPr lang="en-US">
                <a:solidFill>
                  <a:srgbClr val="FFCC00"/>
                </a:solidFill>
              </a:rPr>
              <a:t> button.  </a:t>
            </a:r>
          </a:p>
        </p:txBody>
      </p:sp>
      <p:pic>
        <p:nvPicPr>
          <p:cNvPr id="272390" name="Picture 6" descr="Electronic business cards"/>
          <p:cNvPicPr>
            <a:picLocks noChangeAspect="1" noChangeArrowheads="1"/>
          </p:cNvPicPr>
          <p:nvPr/>
        </p:nvPicPr>
        <p:blipFill>
          <a:blip r:embed="rId3" cstate="print"/>
          <a:srcRect/>
          <a:stretch>
            <a:fillRect/>
          </a:stretch>
        </p:blipFill>
        <p:spPr bwMode="auto">
          <a:xfrm>
            <a:off x="271463" y="804863"/>
            <a:ext cx="4286250" cy="2857500"/>
          </a:xfrm>
          <a:prstGeom prst="rect">
            <a:avLst/>
          </a:prstGeom>
          <a:noFill/>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272387"/>
                                        </p:tgtEl>
                                        <p:attrNameLst>
                                          <p:attrName>style.visibility</p:attrName>
                                        </p:attrNameLst>
                                      </p:cBhvr>
                                      <p:to>
                                        <p:strVal val="visible"/>
                                      </p:to>
                                    </p:set>
                                    <p:animEffect transition="in" filter="slide(fromTop)">
                                      <p:cBhvr>
                                        <p:cTn id="7" dur="500"/>
                                        <p:tgtEl>
                                          <p:spTgt spid="272387"/>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272389">
                                            <p:txEl>
                                              <p:pRg st="0" end="0"/>
                                            </p:txEl>
                                          </p:spTgt>
                                        </p:tgtEl>
                                        <p:attrNameLst>
                                          <p:attrName>style.visibility</p:attrName>
                                        </p:attrNameLst>
                                      </p:cBhvr>
                                      <p:to>
                                        <p:strVal val="visible"/>
                                      </p:to>
                                    </p:set>
                                    <p:animEffect transition="in" filter="slide(fromLeft)">
                                      <p:cBhvr>
                                        <p:cTn id="12" dur="500"/>
                                        <p:tgtEl>
                                          <p:spTgt spid="27238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2387" grpId="0" autoUpdateAnimBg="0"/>
      <p:bldP spid="272389" grpId="0"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Get up to speed</a:t>
            </a:r>
          </a:p>
        </p:txBody>
      </p:sp>
      <p:sp>
        <p:nvSpPr>
          <p:cNvPr id="202754" name="Rectangle 2"/>
          <p:cNvSpPr>
            <a:spLocks noGrp="1" noChangeArrowheads="1"/>
          </p:cNvSpPr>
          <p:nvPr>
            <p:ph type="title"/>
          </p:nvPr>
        </p:nvSpPr>
        <p:spPr/>
        <p:txBody>
          <a:bodyPr/>
          <a:lstStyle/>
          <a:p>
            <a:r>
              <a:rPr lang="en-US"/>
              <a:t>Suggestions for practice</a:t>
            </a:r>
          </a:p>
        </p:txBody>
      </p:sp>
      <p:sp>
        <p:nvSpPr>
          <p:cNvPr id="202755" name="Rectangle 3"/>
          <p:cNvSpPr>
            <a:spLocks noGrp="1" noChangeArrowheads="1"/>
          </p:cNvSpPr>
          <p:nvPr>
            <p:ph type="body" idx="1"/>
          </p:nvPr>
        </p:nvSpPr>
        <p:spPr>
          <a:xfrm>
            <a:off x="276225" y="814388"/>
            <a:ext cx="8905875" cy="3863975"/>
          </a:xfrm>
        </p:spPr>
        <p:txBody>
          <a:bodyPr/>
          <a:lstStyle/>
          <a:p>
            <a:pPr marL="288925" indent="-288925">
              <a:spcAft>
                <a:spcPct val="75000"/>
              </a:spcAft>
              <a:buClr>
                <a:srgbClr val="FF9900"/>
              </a:buClr>
              <a:buFontTx/>
              <a:buAutoNum type="arabicPeriod"/>
            </a:pPr>
            <a:r>
              <a:rPr lang="en-US"/>
              <a:t>Create a message and see the Ribbon.</a:t>
            </a:r>
          </a:p>
          <a:p>
            <a:pPr marL="288925" indent="-288925">
              <a:spcAft>
                <a:spcPct val="75000"/>
              </a:spcAft>
              <a:buClr>
                <a:srgbClr val="FF9900"/>
              </a:buClr>
              <a:buFontTx/>
              <a:buAutoNum type="arabicPeriod"/>
            </a:pPr>
            <a:r>
              <a:rPr lang="en-US"/>
              <a:t>Use the Mini toolbar, use a Dialog Box Launcher, and add a command to the Quick Access Toolbar. </a:t>
            </a:r>
          </a:p>
          <a:p>
            <a:pPr marL="288925" indent="-288925">
              <a:spcAft>
                <a:spcPct val="75000"/>
              </a:spcAft>
              <a:buClr>
                <a:srgbClr val="FF9900"/>
              </a:buClr>
              <a:buFontTx/>
              <a:buAutoNum type="arabicPeriod"/>
            </a:pPr>
            <a:r>
              <a:rPr lang="en-US"/>
              <a:t>Open a message and see the Ribbon for a received message.</a:t>
            </a:r>
          </a:p>
          <a:p>
            <a:pPr marL="288925" indent="-288925">
              <a:spcAft>
                <a:spcPct val="75000"/>
              </a:spcAft>
              <a:buClr>
                <a:srgbClr val="FF9900"/>
              </a:buClr>
              <a:buFontTx/>
              <a:buAutoNum type="arabicPeriod"/>
            </a:pPr>
            <a:r>
              <a:rPr lang="en-US"/>
              <a:t>Set program options, e-mail editor options, and e-mail message options.</a:t>
            </a:r>
          </a:p>
          <a:p>
            <a:pPr marL="288925" indent="-288925">
              <a:spcAft>
                <a:spcPct val="75000"/>
              </a:spcAft>
              <a:buClr>
                <a:srgbClr val="FF9900"/>
              </a:buClr>
              <a:buFontTx/>
              <a:buAutoNum type="arabicPeriod"/>
            </a:pPr>
            <a:r>
              <a:rPr lang="en-US"/>
              <a:t>Use keyboard shortcuts.</a:t>
            </a:r>
          </a:p>
          <a:p>
            <a:pPr marL="288925" indent="-288925">
              <a:spcAft>
                <a:spcPct val="75000"/>
              </a:spcAft>
              <a:buClr>
                <a:srgbClr val="FF9900"/>
              </a:buClr>
              <a:buFontTx/>
              <a:buAutoNum type="arabicPeriod"/>
            </a:pPr>
            <a:r>
              <a:rPr lang="en-US"/>
              <a:t>Explore the To-Do Bar and see how to customize it.</a:t>
            </a:r>
          </a:p>
          <a:p>
            <a:pPr marL="288925" indent="-288925">
              <a:spcAft>
                <a:spcPct val="75000"/>
              </a:spcAft>
              <a:buClr>
                <a:srgbClr val="FF9900"/>
              </a:buClr>
              <a:buFontTx/>
              <a:buAutoNum type="arabicPeriod"/>
            </a:pPr>
            <a:r>
              <a:rPr lang="en-US"/>
              <a:t>Look around in your calendar and look at contacts in the new Business Card view (optional). </a:t>
            </a:r>
          </a:p>
        </p:txBody>
      </p:sp>
      <p:sp>
        <p:nvSpPr>
          <p:cNvPr id="202756" name="Rectangle 4"/>
          <p:cNvSpPr>
            <a:spLocks noChangeArrowheads="1"/>
          </p:cNvSpPr>
          <p:nvPr/>
        </p:nvSpPr>
        <p:spPr bwMode="auto">
          <a:xfrm>
            <a:off x="293688" y="5556250"/>
            <a:ext cx="8431212" cy="522288"/>
          </a:xfrm>
          <a:prstGeom prst="rect">
            <a:avLst/>
          </a:prstGeom>
          <a:noFill/>
          <a:ln w="9525">
            <a:noFill/>
            <a:miter lim="800000"/>
            <a:headEnd/>
            <a:tailEnd/>
          </a:ln>
          <a:effectLst/>
        </p:spPr>
        <p:txBody>
          <a:bodyPr/>
          <a:lstStyle/>
          <a:p>
            <a:pPr>
              <a:spcBef>
                <a:spcPct val="20000"/>
              </a:spcBef>
              <a:spcAft>
                <a:spcPct val="45000"/>
              </a:spcAft>
            </a:pPr>
            <a:r>
              <a:rPr lang="en-US" sz="2000">
                <a:hlinkClick r:id="rId3"/>
              </a:rPr>
              <a:t>Online practice</a:t>
            </a:r>
            <a:r>
              <a:rPr lang="en-US" sz="2000"/>
              <a:t> (requires Outlook 2007)</a:t>
            </a:r>
          </a:p>
        </p:txBody>
      </p:sp>
    </p:spTree>
  </p:cSld>
  <p:clrMapOvr>
    <a:masterClrMapping/>
  </p:clrMapOvr>
  <p:transition spd="med">
    <p:wipe di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 y="825193"/>
            <a:ext cx="9143999" cy="1328071"/>
          </a:xfrm>
        </p:spPr>
        <p:txBody>
          <a:bodyPr/>
          <a:lstStyle/>
          <a:p>
            <a:pPr marL="0" indent="0">
              <a:spcAft>
                <a:spcPct val="75000"/>
              </a:spcAft>
            </a:pPr>
            <a:r>
              <a:rPr lang="en-US" b="1" dirty="0" smtClean="0">
                <a:solidFill>
                  <a:schemeClr val="tx2"/>
                </a:solidFill>
              </a:rPr>
              <a:t>The Ribbon will look the same for a new e-mail message and a received e-mail message. </a:t>
            </a:r>
            <a:endParaRPr lang="en-US" b="1" dirty="0">
              <a:solidFill>
                <a:schemeClr val="tx2"/>
              </a:solidFill>
            </a:endParaRPr>
          </a:p>
        </p:txBody>
      </p:sp>
      <p:sp>
        <p:nvSpPr>
          <p:cNvPr id="3" name="Text Placeholder 2"/>
          <p:cNvSpPr>
            <a:spLocks noGrp="1"/>
          </p:cNvSpPr>
          <p:nvPr>
            <p:ph type="body" idx="1"/>
            <p:custDataLst>
              <p:tags r:id="rId3"/>
            </p:custDataLst>
          </p:nvPr>
        </p:nvSpPr>
        <p:spPr>
          <a:xfrm>
            <a:off x="368300" y="2413000"/>
            <a:ext cx="8420100" cy="3530600"/>
          </a:xfrm>
        </p:spPr>
        <p:txBody>
          <a:bodyPr/>
          <a:lstStyle/>
          <a:p>
            <a:pPr marL="457200" indent="-457200">
              <a:buAutoNum type="alphaUcPeriod"/>
            </a:pPr>
            <a:r>
              <a:rPr lang="en-US" dirty="0" smtClean="0"/>
              <a:t>True</a:t>
            </a:r>
          </a:p>
          <a:p>
            <a:pPr marL="457200" indent="-457200">
              <a:buAutoNum type="alphaUcPeriod"/>
            </a:pPr>
            <a:r>
              <a:rPr lang="en-US" dirty="0" smtClean="0"/>
              <a:t>False</a:t>
            </a:r>
            <a:endParaRPr lang="en-US" dirty="0"/>
          </a:p>
        </p:txBody>
      </p:sp>
      <p:sp>
        <p:nvSpPr>
          <p:cNvPr id="4" name="Footer Placeholder 3"/>
          <p:cNvSpPr>
            <a:spLocks noGrp="1"/>
          </p:cNvSpPr>
          <p:nvPr>
            <p:ph type="ftr" sz="quarter" idx="11"/>
          </p:nvPr>
        </p:nvSpPr>
        <p:spPr/>
        <p:txBody>
          <a:bodyPr/>
          <a:lstStyle/>
          <a:p>
            <a:r>
              <a:rPr lang="en-US" smtClean="0"/>
              <a:t>Get up to speed</a:t>
            </a:r>
            <a:endParaRPr lang="en-US"/>
          </a:p>
        </p:txBody>
      </p:sp>
      <p:sp>
        <p:nvSpPr>
          <p:cNvPr id="249" name="TextBox 248"/>
          <p:cNvSpPr txBox="1"/>
          <p:nvPr/>
        </p:nvSpPr>
        <p:spPr>
          <a:xfrm>
            <a:off x="0" y="176981"/>
            <a:ext cx="4011561" cy="584775"/>
          </a:xfrm>
          <a:prstGeom prst="rect">
            <a:avLst/>
          </a:prstGeom>
          <a:noFill/>
        </p:spPr>
        <p:txBody>
          <a:bodyPr wrap="square" rtlCol="0">
            <a:spAutoFit/>
          </a:bodyPr>
          <a:lstStyle/>
          <a:p>
            <a:r>
              <a:rPr lang="en-US" sz="3200" dirty="0" smtClean="0">
                <a:solidFill>
                  <a:schemeClr val="accent2"/>
                </a:solidFill>
              </a:rPr>
              <a:t>Question 1</a:t>
            </a:r>
            <a:endParaRPr lang="en-US" sz="3200" dirty="0">
              <a:solidFill>
                <a:schemeClr val="accent2"/>
              </a:solidFill>
            </a:endParaRPr>
          </a:p>
        </p:txBody>
      </p:sp>
      <p:pic>
        <p:nvPicPr>
          <p:cNvPr id="14" name="Picture 13" descr="wrong.png"/>
          <p:cNvPicPr>
            <a:picLocks/>
          </p:cNvPicPr>
          <p:nvPr>
            <p:custDataLst>
              <p:tags r:id="rId4"/>
            </p:custDataLst>
          </p:nvPr>
        </p:nvPicPr>
        <p:blipFill>
          <a:blip r:embed="rId7" cstate="print"/>
          <a:stretch>
            <a:fillRect/>
          </a:stretch>
        </p:blipFill>
        <p:spPr>
          <a:xfrm>
            <a:off x="63500" y="2463800"/>
            <a:ext cx="304800" cy="304800"/>
          </a:xfrm>
          <a:prstGeom prst="rect">
            <a:avLst/>
          </a:prstGeom>
        </p:spPr>
      </p:pic>
      <p:pic>
        <p:nvPicPr>
          <p:cNvPr id="15" name="Picture 14" descr="correct.png"/>
          <p:cNvPicPr>
            <a:picLocks/>
          </p:cNvPicPr>
          <p:nvPr>
            <p:custDataLst>
              <p:tags r:id="rId5"/>
            </p:custDataLst>
          </p:nvPr>
        </p:nvPicPr>
        <p:blipFill>
          <a:blip r:embed="rId8" cstate="print"/>
          <a:stretch>
            <a:fillRect/>
          </a:stretch>
        </p:blipFill>
        <p:spPr>
          <a:xfrm>
            <a:off x="63500" y="2768600"/>
            <a:ext cx="304800" cy="304800"/>
          </a:xfrm>
          <a:prstGeom prst="rect">
            <a:avLst/>
          </a:prstGeom>
        </p:spPr>
      </p:pic>
    </p:spTree>
    <p:custDataLst>
      <p:tags r:id="rId1"/>
    </p:custDataLst>
  </p:cSld>
  <p:clrMapOvr>
    <a:masterClrMapping/>
  </p:clrMapOvr>
  <p:transition spd="med">
    <p:wipe dir="d"/>
  </p:transition>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Get up to speed</a:t>
            </a:r>
          </a:p>
        </p:txBody>
      </p:sp>
      <p:sp>
        <p:nvSpPr>
          <p:cNvPr id="54274" name="Rectangle 2"/>
          <p:cNvSpPr>
            <a:spLocks noGrp="1" noChangeArrowheads="1"/>
          </p:cNvSpPr>
          <p:nvPr>
            <p:ph type="title"/>
          </p:nvPr>
        </p:nvSpPr>
        <p:spPr>
          <a:xfrm>
            <a:off x="0" y="28781"/>
            <a:ext cx="9143999" cy="609600"/>
          </a:xfrm>
        </p:spPr>
        <p:txBody>
          <a:bodyPr/>
          <a:lstStyle/>
          <a:p>
            <a:r>
              <a:rPr lang="en-US" sz="2400" b="1" dirty="0" smtClean="0"/>
              <a:t>The Ribbon will look the same for a new e-mail message and a received e-mail message. </a:t>
            </a:r>
            <a:endParaRPr lang="en-US" sz="2400" dirty="0"/>
          </a:p>
        </p:txBody>
      </p:sp>
      <p:sp>
        <p:nvSpPr>
          <p:cNvPr id="54275" name="Rectangle 3"/>
          <p:cNvSpPr>
            <a:spLocks noGrp="1" noChangeArrowheads="1"/>
          </p:cNvSpPr>
          <p:nvPr>
            <p:ph sz="half" idx="2"/>
          </p:nvPr>
        </p:nvSpPr>
        <p:spPr>
          <a:xfrm>
            <a:off x="323850" y="815975"/>
            <a:ext cx="8350250" cy="703263"/>
          </a:xfrm>
        </p:spPr>
        <p:txBody>
          <a:bodyPr/>
          <a:lstStyle/>
          <a:p>
            <a:pPr marL="0" indent="0">
              <a:spcAft>
                <a:spcPct val="75000"/>
              </a:spcAft>
            </a:pPr>
            <a:r>
              <a:rPr lang="en-US" dirty="0"/>
              <a:t>False. </a:t>
            </a:r>
          </a:p>
        </p:txBody>
      </p:sp>
      <p:sp>
        <p:nvSpPr>
          <p:cNvPr id="54276" name="Rectangle 4"/>
          <p:cNvSpPr>
            <a:spLocks noChangeArrowheads="1"/>
          </p:cNvSpPr>
          <p:nvPr/>
        </p:nvSpPr>
        <p:spPr bwMode="auto">
          <a:xfrm>
            <a:off x="300038" y="2000250"/>
            <a:ext cx="8350250" cy="1171575"/>
          </a:xfrm>
          <a:prstGeom prst="rect">
            <a:avLst/>
          </a:prstGeom>
          <a:noFill/>
          <a:ln w="9525">
            <a:noFill/>
            <a:miter lim="800000"/>
            <a:headEnd/>
            <a:tailEnd/>
          </a:ln>
          <a:effectLst/>
        </p:spPr>
        <p:txBody>
          <a:bodyPr/>
          <a:lstStyle/>
          <a:p>
            <a:pPr>
              <a:spcBef>
                <a:spcPct val="20000"/>
              </a:spcBef>
              <a:spcAft>
                <a:spcPct val="75000"/>
              </a:spcAft>
            </a:pPr>
            <a:r>
              <a:rPr lang="en-US" sz="2000"/>
              <a:t>What’s on the Ribbon will be different because your needs for dealing with the new and received e-mail messages are different.</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54275"/>
                                        </p:tgtEl>
                                        <p:attrNameLst>
                                          <p:attrName>style.visibility</p:attrName>
                                        </p:attrNameLst>
                                      </p:cBhvr>
                                      <p:to>
                                        <p:strVal val="visible"/>
                                      </p:to>
                                    </p:set>
                                    <p:anim calcmode="lin" valueType="num">
                                      <p:cBhvr>
                                        <p:cTn id="7" dur="500" fill="hold"/>
                                        <p:tgtEl>
                                          <p:spTgt spid="54275"/>
                                        </p:tgtEl>
                                        <p:attrNameLst>
                                          <p:attrName>ppt_w</p:attrName>
                                        </p:attrNameLst>
                                      </p:cBhvr>
                                      <p:tavLst>
                                        <p:tav tm="0">
                                          <p:val>
                                            <p:fltVal val="0"/>
                                          </p:val>
                                        </p:tav>
                                        <p:tav tm="100000">
                                          <p:val>
                                            <p:strVal val="#ppt_w"/>
                                          </p:val>
                                        </p:tav>
                                      </p:tavLst>
                                    </p:anim>
                                    <p:anim calcmode="lin" valueType="num">
                                      <p:cBhvr>
                                        <p:cTn id="8" dur="500" fill="hold"/>
                                        <p:tgtEl>
                                          <p:spTgt spid="54275"/>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54276"/>
                                        </p:tgtEl>
                                        <p:attrNameLst>
                                          <p:attrName>style.visibility</p:attrName>
                                        </p:attrNameLst>
                                      </p:cBhvr>
                                      <p:to>
                                        <p:strVal val="visible"/>
                                      </p:to>
                                    </p:set>
                                    <p:animEffect transition="in" filter="slide(fromBottom)">
                                      <p:cBhvr>
                                        <p:cTn id="13" dur="500"/>
                                        <p:tgtEl>
                                          <p:spTgt spid="542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5" grpId="0" autoUpdateAnimBg="0"/>
      <p:bldP spid="54276"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Footer Placeholder 5"/>
          <p:cNvSpPr>
            <a:spLocks noGrp="1"/>
          </p:cNvSpPr>
          <p:nvPr>
            <p:ph type="ftr" sz="quarter" idx="11"/>
          </p:nvPr>
        </p:nvSpPr>
        <p:spPr/>
        <p:txBody>
          <a:bodyPr/>
          <a:lstStyle/>
          <a:p>
            <a:r>
              <a:rPr lang="en-US"/>
              <a:t>Get up to speed</a:t>
            </a:r>
          </a:p>
        </p:txBody>
      </p:sp>
      <p:sp>
        <p:nvSpPr>
          <p:cNvPr id="14338" name="Rectangle 2"/>
          <p:cNvSpPr>
            <a:spLocks noChangeArrowheads="1"/>
          </p:cNvSpPr>
          <p:nvPr/>
        </p:nvSpPr>
        <p:spPr bwMode="auto">
          <a:xfrm rot="10800000">
            <a:off x="304800" y="650875"/>
            <a:ext cx="1000125" cy="5418138"/>
          </a:xfrm>
          <a:prstGeom prst="rect">
            <a:avLst/>
          </a:prstGeom>
          <a:gradFill rotWithShape="1">
            <a:gsLst>
              <a:gs pos="0">
                <a:schemeClr val="tx1">
                  <a:alpha val="0"/>
                </a:schemeClr>
              </a:gs>
              <a:gs pos="100000">
                <a:schemeClr val="tx1">
                  <a:gamma/>
                  <a:tint val="0"/>
                  <a:invGamma/>
                  <a:alpha val="83000"/>
                </a:schemeClr>
              </a:gs>
            </a:gsLst>
            <a:lin ang="5400000" scaled="1"/>
          </a:gradFill>
          <a:ln w="9525" algn="ctr">
            <a:noFill/>
            <a:miter lim="800000"/>
            <a:headEnd/>
            <a:tailEnd/>
          </a:ln>
          <a:effectLst/>
        </p:spPr>
        <p:txBody>
          <a:bodyPr wrap="none" anchor="ctr"/>
          <a:lstStyle/>
          <a:p>
            <a:endParaRPr lang="en-US"/>
          </a:p>
        </p:txBody>
      </p:sp>
      <p:sp>
        <p:nvSpPr>
          <p:cNvPr id="14339" name="Rectangle 3"/>
          <p:cNvSpPr>
            <a:spLocks noGrp="1" noChangeArrowheads="1"/>
          </p:cNvSpPr>
          <p:nvPr>
            <p:ph type="title"/>
          </p:nvPr>
        </p:nvSpPr>
        <p:spPr/>
        <p:txBody>
          <a:bodyPr/>
          <a:lstStyle/>
          <a:p>
            <a:r>
              <a:rPr lang="en-US"/>
              <a:t>Overview: A new version of Outlook</a:t>
            </a:r>
          </a:p>
        </p:txBody>
      </p:sp>
      <p:sp>
        <p:nvSpPr>
          <p:cNvPr id="14340" name="Rectangle 4"/>
          <p:cNvSpPr>
            <a:spLocks noChangeArrowheads="1"/>
          </p:cNvSpPr>
          <p:nvPr/>
        </p:nvSpPr>
        <p:spPr bwMode="auto">
          <a:xfrm>
            <a:off x="1852613" y="881063"/>
            <a:ext cx="5462587" cy="4562475"/>
          </a:xfrm>
          <a:prstGeom prst="rect">
            <a:avLst/>
          </a:prstGeom>
          <a:noFill/>
          <a:ln w="9525">
            <a:noFill/>
            <a:miter lim="800000"/>
            <a:headEnd/>
            <a:tailEnd/>
          </a:ln>
          <a:effectLst/>
        </p:spPr>
        <p:txBody>
          <a:bodyPr/>
          <a:lstStyle/>
          <a:p>
            <a:pPr>
              <a:spcBef>
                <a:spcPct val="20000"/>
              </a:spcBef>
              <a:spcAft>
                <a:spcPct val="75000"/>
              </a:spcAft>
            </a:pPr>
            <a:r>
              <a:rPr lang="en-US" sz="2400"/>
              <a:t>Look out! There’s a new version of Outlook. </a:t>
            </a:r>
          </a:p>
          <a:p>
            <a:pPr>
              <a:spcBef>
                <a:spcPct val="20000"/>
              </a:spcBef>
              <a:spcAft>
                <a:spcPct val="75000"/>
              </a:spcAft>
            </a:pPr>
            <a:r>
              <a:rPr lang="en-US" sz="2400"/>
              <a:t>It has a whole new look along with new features. But don’t worry, that doesn’t mean you’ll need to spend a lot of time learning a new program. </a:t>
            </a:r>
          </a:p>
          <a:p>
            <a:pPr>
              <a:spcBef>
                <a:spcPct val="20000"/>
              </a:spcBef>
              <a:spcAft>
                <a:spcPct val="75000"/>
              </a:spcAft>
            </a:pPr>
            <a:r>
              <a:rPr lang="en-US" sz="2400"/>
              <a:t>Instead, the new design and new features will help you more efficiently and easily accomplish the tasks you do in Outlook every day. </a:t>
            </a:r>
          </a:p>
        </p:txBody>
      </p:sp>
      <p:pic>
        <p:nvPicPr>
          <p:cNvPr id="14341" name="Picture 5" descr="Flying envelope, image of new message with tabs"/>
          <p:cNvPicPr>
            <a:picLocks noChangeAspect="1" noChangeArrowheads="1"/>
          </p:cNvPicPr>
          <p:nvPr/>
        </p:nvPicPr>
        <p:blipFill>
          <a:blip r:embed="rId3" cstate="print"/>
          <a:srcRect/>
          <a:stretch>
            <a:fillRect/>
          </a:stretch>
        </p:blipFill>
        <p:spPr bwMode="auto">
          <a:xfrm>
            <a:off x="342900" y="1204913"/>
            <a:ext cx="914400" cy="914400"/>
          </a:xfrm>
          <a:prstGeom prst="rect">
            <a:avLst/>
          </a:prstGeom>
          <a:noFill/>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grpId="0" nodeType="clickEffect">
                                  <p:stCondLst>
                                    <p:cond delay="0"/>
                                  </p:stCondLst>
                                  <p:childTnLst>
                                    <p:set>
                                      <p:cBhvr>
                                        <p:cTn id="6" dur="1" fill="hold">
                                          <p:stCondLst>
                                            <p:cond delay="0"/>
                                          </p:stCondLst>
                                        </p:cTn>
                                        <p:tgtEl>
                                          <p:spTgt spid="14340">
                                            <p:txEl>
                                              <p:pRg st="0" end="0"/>
                                            </p:txEl>
                                          </p:spTgt>
                                        </p:tgtEl>
                                        <p:attrNameLst>
                                          <p:attrName>style.visibility</p:attrName>
                                        </p:attrNameLst>
                                      </p:cBhvr>
                                      <p:to>
                                        <p:strVal val="visible"/>
                                      </p:to>
                                    </p:set>
                                    <p:animEffect transition="in" filter="slide(fromTop)">
                                      <p:cBhvr>
                                        <p:cTn id="7" dur="500"/>
                                        <p:tgtEl>
                                          <p:spTgt spid="1434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4340">
                                            <p:txEl>
                                              <p:pRg st="1" end="1"/>
                                            </p:txEl>
                                          </p:spTgt>
                                        </p:tgtEl>
                                        <p:attrNameLst>
                                          <p:attrName>style.visibility</p:attrName>
                                        </p:attrNameLst>
                                      </p:cBhvr>
                                      <p:to>
                                        <p:strVal val="visible"/>
                                      </p:to>
                                    </p:set>
                                    <p:animEffect transition="in" filter="slide(fromTop)">
                                      <p:cBhvr>
                                        <p:cTn id="12" dur="500"/>
                                        <p:tgtEl>
                                          <p:spTgt spid="1434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1" fill="hold" grpId="0" nodeType="clickEffect">
                                  <p:stCondLst>
                                    <p:cond delay="0"/>
                                  </p:stCondLst>
                                  <p:childTnLst>
                                    <p:set>
                                      <p:cBhvr>
                                        <p:cTn id="16" dur="1" fill="hold">
                                          <p:stCondLst>
                                            <p:cond delay="0"/>
                                          </p:stCondLst>
                                        </p:cTn>
                                        <p:tgtEl>
                                          <p:spTgt spid="14340">
                                            <p:txEl>
                                              <p:pRg st="2" end="2"/>
                                            </p:txEl>
                                          </p:spTgt>
                                        </p:tgtEl>
                                        <p:attrNameLst>
                                          <p:attrName>style.visibility</p:attrName>
                                        </p:attrNameLst>
                                      </p:cBhvr>
                                      <p:to>
                                        <p:strVal val="visible"/>
                                      </p:to>
                                    </p:set>
                                    <p:animEffect transition="in" filter="slide(fromTop)">
                                      <p:cBhvr>
                                        <p:cTn id="17" dur="500"/>
                                        <p:tgtEl>
                                          <p:spTgt spid="1434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0" grpId="0"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smtClean="0"/>
              <a:t>Question 2</a:t>
            </a:r>
            <a:endParaRPr lang="en-US" dirty="0"/>
          </a:p>
        </p:txBody>
      </p:sp>
      <p:sp>
        <p:nvSpPr>
          <p:cNvPr id="3" name="Text Placeholder 2"/>
          <p:cNvSpPr>
            <a:spLocks noGrp="1"/>
          </p:cNvSpPr>
          <p:nvPr>
            <p:ph type="body" idx="1"/>
            <p:custDataLst>
              <p:tags r:id="rId3"/>
            </p:custDataLst>
          </p:nvPr>
        </p:nvSpPr>
        <p:spPr>
          <a:xfrm>
            <a:off x="431800" y="2311400"/>
            <a:ext cx="8356600" cy="3632200"/>
          </a:xfrm>
        </p:spPr>
        <p:txBody>
          <a:bodyPr/>
          <a:lstStyle/>
          <a:p>
            <a:pPr marL="457200" indent="-457200">
              <a:spcAft>
                <a:spcPct val="75000"/>
              </a:spcAft>
              <a:buFontTx/>
              <a:buAutoNum type="alphaUcPeriod"/>
            </a:pPr>
            <a:r>
              <a:rPr lang="en-US" dirty="0" smtClean="0"/>
              <a:t>Use the buttons at the top to hide detail. </a:t>
            </a:r>
          </a:p>
          <a:p>
            <a:pPr marL="457200" indent="-457200">
              <a:spcAft>
                <a:spcPct val="75000"/>
              </a:spcAft>
              <a:buFontTx/>
              <a:buAutoNum type="alphaUcPeriod"/>
            </a:pPr>
            <a:r>
              <a:rPr lang="en-US" dirty="0" smtClean="0"/>
              <a:t>Minimize the Navigation Pane. </a:t>
            </a:r>
          </a:p>
          <a:p>
            <a:pPr marL="457200" indent="-457200">
              <a:spcAft>
                <a:spcPct val="75000"/>
              </a:spcAft>
              <a:buFontTx/>
              <a:buAutoNum type="alphaUcPeriod"/>
            </a:pPr>
            <a:r>
              <a:rPr lang="en-US" dirty="0" smtClean="0"/>
              <a:t>Change your screen resolution settings. </a:t>
            </a:r>
            <a:endParaRPr lang="en-US" dirty="0"/>
          </a:p>
        </p:txBody>
      </p:sp>
      <p:sp>
        <p:nvSpPr>
          <p:cNvPr id="4" name="Footer Placeholder 3"/>
          <p:cNvSpPr>
            <a:spLocks noGrp="1"/>
          </p:cNvSpPr>
          <p:nvPr>
            <p:ph type="ftr" sz="quarter" idx="11"/>
          </p:nvPr>
        </p:nvSpPr>
        <p:spPr/>
        <p:txBody>
          <a:bodyPr/>
          <a:lstStyle/>
          <a:p>
            <a:r>
              <a:rPr lang="en-US" smtClean="0"/>
              <a:t>Get up to speed</a:t>
            </a:r>
            <a:endParaRPr lang="en-US"/>
          </a:p>
        </p:txBody>
      </p:sp>
      <p:sp>
        <p:nvSpPr>
          <p:cNvPr id="44" name="Rectangle 43"/>
          <p:cNvSpPr/>
          <p:nvPr/>
        </p:nvSpPr>
        <p:spPr>
          <a:xfrm>
            <a:off x="206477" y="841024"/>
            <a:ext cx="8686799" cy="923330"/>
          </a:xfrm>
          <a:prstGeom prst="rect">
            <a:avLst/>
          </a:prstGeom>
        </p:spPr>
        <p:txBody>
          <a:bodyPr wrap="square">
            <a:spAutoFit/>
          </a:bodyPr>
          <a:lstStyle/>
          <a:p>
            <a:pPr marL="0" indent="0">
              <a:spcAft>
                <a:spcPct val="75000"/>
              </a:spcAft>
            </a:pPr>
            <a:r>
              <a:rPr lang="en-US" b="1" dirty="0" smtClean="0"/>
              <a:t>You’ve switched to the calendar and you’re ready to explore its new look. To make more room in the Outlook window to see it, you could do which of the following from within Outlook? (Pick one answer.)</a:t>
            </a:r>
            <a:endParaRPr lang="en-US" b="1" dirty="0"/>
          </a:p>
        </p:txBody>
      </p:sp>
      <p:pic>
        <p:nvPicPr>
          <p:cNvPr id="123" name="Picture 122" descr="wrong.png"/>
          <p:cNvPicPr>
            <a:picLocks/>
          </p:cNvPicPr>
          <p:nvPr>
            <p:custDataLst>
              <p:tags r:id="rId4"/>
            </p:custDataLst>
          </p:nvPr>
        </p:nvPicPr>
        <p:blipFill>
          <a:blip r:embed="rId8" cstate="print"/>
          <a:stretch>
            <a:fillRect/>
          </a:stretch>
        </p:blipFill>
        <p:spPr>
          <a:xfrm>
            <a:off x="63500" y="2362200"/>
            <a:ext cx="368300" cy="368300"/>
          </a:xfrm>
          <a:prstGeom prst="rect">
            <a:avLst/>
          </a:prstGeom>
        </p:spPr>
      </p:pic>
      <p:pic>
        <p:nvPicPr>
          <p:cNvPr id="124" name="Picture 123" descr="correct.png"/>
          <p:cNvPicPr>
            <a:picLocks/>
          </p:cNvPicPr>
          <p:nvPr>
            <p:custDataLst>
              <p:tags r:id="rId5"/>
            </p:custDataLst>
          </p:nvPr>
        </p:nvPicPr>
        <p:blipFill>
          <a:blip r:embed="rId9" cstate="print"/>
          <a:stretch>
            <a:fillRect/>
          </a:stretch>
        </p:blipFill>
        <p:spPr>
          <a:xfrm>
            <a:off x="63500" y="2895600"/>
            <a:ext cx="368300" cy="368300"/>
          </a:xfrm>
          <a:prstGeom prst="rect">
            <a:avLst/>
          </a:prstGeom>
        </p:spPr>
      </p:pic>
      <p:pic>
        <p:nvPicPr>
          <p:cNvPr id="125" name="Picture 124" descr="wrong.png"/>
          <p:cNvPicPr>
            <a:picLocks/>
          </p:cNvPicPr>
          <p:nvPr>
            <p:custDataLst>
              <p:tags r:id="rId6"/>
            </p:custDataLst>
          </p:nvPr>
        </p:nvPicPr>
        <p:blipFill>
          <a:blip r:embed="rId8" cstate="print"/>
          <a:stretch>
            <a:fillRect/>
          </a:stretch>
        </p:blipFill>
        <p:spPr>
          <a:xfrm>
            <a:off x="63500" y="3479800"/>
            <a:ext cx="368300" cy="368300"/>
          </a:xfrm>
          <a:prstGeom prst="rect">
            <a:avLst/>
          </a:prstGeom>
        </p:spPr>
      </p:pic>
    </p:spTree>
    <p:custDataLst>
      <p:tags r:id="rId1"/>
    </p:custDataLst>
  </p:cSld>
  <p:clrMapOvr>
    <a:masterClrMapping/>
  </p:clrMapOvr>
  <p:transition spd="med">
    <p:wipe dir="d"/>
  </p:transition>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Get up to speed</a:t>
            </a:r>
          </a:p>
        </p:txBody>
      </p:sp>
      <p:sp>
        <p:nvSpPr>
          <p:cNvPr id="58370" name="Rectangle 2"/>
          <p:cNvSpPr>
            <a:spLocks noGrp="1" noChangeArrowheads="1"/>
          </p:cNvSpPr>
          <p:nvPr>
            <p:ph type="title"/>
          </p:nvPr>
        </p:nvSpPr>
        <p:spPr/>
        <p:txBody>
          <a:bodyPr/>
          <a:lstStyle/>
          <a:p>
            <a:r>
              <a:rPr lang="en-US" dirty="0" smtClean="0"/>
              <a:t>Question </a:t>
            </a:r>
            <a:r>
              <a:rPr lang="en-US" dirty="0"/>
              <a:t>2: Answer</a:t>
            </a:r>
          </a:p>
        </p:txBody>
      </p:sp>
      <p:sp>
        <p:nvSpPr>
          <p:cNvPr id="58371" name="Rectangle 3"/>
          <p:cNvSpPr>
            <a:spLocks noGrp="1" noChangeArrowheads="1"/>
          </p:cNvSpPr>
          <p:nvPr>
            <p:ph sz="half" idx="2"/>
          </p:nvPr>
        </p:nvSpPr>
        <p:spPr>
          <a:xfrm>
            <a:off x="261938" y="836613"/>
            <a:ext cx="8350250" cy="703262"/>
          </a:xfrm>
        </p:spPr>
        <p:txBody>
          <a:bodyPr/>
          <a:lstStyle/>
          <a:p>
            <a:pPr marL="0" indent="0">
              <a:spcAft>
                <a:spcPct val="75000"/>
              </a:spcAft>
            </a:pPr>
            <a:r>
              <a:rPr lang="en-US"/>
              <a:t>Minimize the Navigation Pane. </a:t>
            </a:r>
          </a:p>
        </p:txBody>
      </p:sp>
      <p:sp>
        <p:nvSpPr>
          <p:cNvPr id="58373" name="Rectangle 5"/>
          <p:cNvSpPr>
            <a:spLocks noChangeArrowheads="1"/>
          </p:cNvSpPr>
          <p:nvPr/>
        </p:nvSpPr>
        <p:spPr bwMode="auto">
          <a:xfrm>
            <a:off x="238125" y="2124075"/>
            <a:ext cx="8350250" cy="1171575"/>
          </a:xfrm>
          <a:prstGeom prst="rect">
            <a:avLst/>
          </a:prstGeom>
          <a:noFill/>
          <a:ln w="9525">
            <a:noFill/>
            <a:miter lim="800000"/>
            <a:headEnd/>
            <a:tailEnd/>
          </a:ln>
          <a:effectLst/>
        </p:spPr>
        <p:txBody>
          <a:bodyPr/>
          <a:lstStyle/>
          <a:p>
            <a:pPr>
              <a:spcBef>
                <a:spcPct val="20000"/>
              </a:spcBef>
              <a:spcAft>
                <a:spcPct val="75000"/>
              </a:spcAft>
            </a:pPr>
            <a:r>
              <a:rPr lang="en-US" sz="2000"/>
              <a:t>In this version of Outlook, you can minimize the Navigation Pane by clicking the </a:t>
            </a:r>
            <a:r>
              <a:rPr lang="en-US" sz="2000" b="1"/>
              <a:t>Minimize the Navigation Pane</a:t>
            </a:r>
            <a:r>
              <a:rPr lang="en-US" sz="2000"/>
              <a:t> button. </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58371"/>
                                        </p:tgtEl>
                                        <p:attrNameLst>
                                          <p:attrName>style.visibility</p:attrName>
                                        </p:attrNameLst>
                                      </p:cBhvr>
                                      <p:to>
                                        <p:strVal val="visible"/>
                                      </p:to>
                                    </p:set>
                                    <p:anim calcmode="lin" valueType="num">
                                      <p:cBhvr>
                                        <p:cTn id="7" dur="500" fill="hold"/>
                                        <p:tgtEl>
                                          <p:spTgt spid="58371"/>
                                        </p:tgtEl>
                                        <p:attrNameLst>
                                          <p:attrName>ppt_w</p:attrName>
                                        </p:attrNameLst>
                                      </p:cBhvr>
                                      <p:tavLst>
                                        <p:tav tm="0">
                                          <p:val>
                                            <p:fltVal val="0"/>
                                          </p:val>
                                        </p:tav>
                                        <p:tav tm="100000">
                                          <p:val>
                                            <p:strVal val="#ppt_w"/>
                                          </p:val>
                                        </p:tav>
                                      </p:tavLst>
                                    </p:anim>
                                    <p:anim calcmode="lin" valueType="num">
                                      <p:cBhvr>
                                        <p:cTn id="8" dur="500" fill="hold"/>
                                        <p:tgtEl>
                                          <p:spTgt spid="58371"/>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58373"/>
                                        </p:tgtEl>
                                        <p:attrNameLst>
                                          <p:attrName>style.visibility</p:attrName>
                                        </p:attrNameLst>
                                      </p:cBhvr>
                                      <p:to>
                                        <p:strVal val="visible"/>
                                      </p:to>
                                    </p:set>
                                    <p:animEffect transition="in" filter="slide(fromBottom)">
                                      <p:cBhvr>
                                        <p:cTn id="13" dur="500"/>
                                        <p:tgtEl>
                                          <p:spTgt spid="583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autoUpdateAnimBg="0"/>
      <p:bldP spid="58373" grpId="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smtClean="0"/>
              <a:t>Question 3</a:t>
            </a:r>
            <a:endParaRPr lang="en-US" dirty="0"/>
          </a:p>
        </p:txBody>
      </p:sp>
      <p:sp>
        <p:nvSpPr>
          <p:cNvPr id="3" name="Text Placeholder 2"/>
          <p:cNvSpPr>
            <a:spLocks noGrp="1"/>
          </p:cNvSpPr>
          <p:nvPr>
            <p:ph type="body" idx="1"/>
            <p:custDataLst>
              <p:tags r:id="rId3"/>
            </p:custDataLst>
          </p:nvPr>
        </p:nvSpPr>
        <p:spPr>
          <a:xfrm>
            <a:off x="431800" y="1739900"/>
            <a:ext cx="8356600" cy="4203700"/>
          </a:xfrm>
        </p:spPr>
        <p:txBody>
          <a:bodyPr/>
          <a:lstStyle/>
          <a:p>
            <a:pPr marL="457200" indent="-457200">
              <a:spcAft>
                <a:spcPct val="75000"/>
              </a:spcAft>
              <a:buFontTx/>
              <a:buAutoNum type="alphaUcPeriod"/>
            </a:pPr>
            <a:r>
              <a:rPr lang="en-US" dirty="0" smtClean="0"/>
              <a:t>CTRL.</a:t>
            </a:r>
          </a:p>
          <a:p>
            <a:pPr marL="457200" indent="-457200">
              <a:spcAft>
                <a:spcPct val="75000"/>
              </a:spcAft>
              <a:buFontTx/>
              <a:buAutoNum type="alphaUcPeriod"/>
            </a:pPr>
            <a:r>
              <a:rPr lang="en-US" dirty="0" smtClean="0"/>
              <a:t>ALT.</a:t>
            </a:r>
          </a:p>
          <a:p>
            <a:pPr marL="457200" indent="-457200">
              <a:spcAft>
                <a:spcPct val="75000"/>
              </a:spcAft>
              <a:buFontTx/>
              <a:buAutoNum type="alphaUcPeriod"/>
            </a:pPr>
            <a:r>
              <a:rPr lang="en-US" dirty="0" smtClean="0"/>
              <a:t>SHIFT.</a:t>
            </a:r>
            <a:endParaRPr lang="en-US" dirty="0"/>
          </a:p>
        </p:txBody>
      </p:sp>
      <p:sp>
        <p:nvSpPr>
          <p:cNvPr id="4" name="Footer Placeholder 3"/>
          <p:cNvSpPr>
            <a:spLocks noGrp="1"/>
          </p:cNvSpPr>
          <p:nvPr>
            <p:ph type="ftr" sz="quarter" idx="11"/>
          </p:nvPr>
        </p:nvSpPr>
        <p:spPr/>
        <p:txBody>
          <a:bodyPr/>
          <a:lstStyle/>
          <a:p>
            <a:r>
              <a:rPr lang="en-US" smtClean="0"/>
              <a:t>Get up to speed</a:t>
            </a:r>
            <a:endParaRPr lang="en-US"/>
          </a:p>
        </p:txBody>
      </p:sp>
      <p:sp>
        <p:nvSpPr>
          <p:cNvPr id="47" name="Rectangle 46"/>
          <p:cNvSpPr/>
          <p:nvPr/>
        </p:nvSpPr>
        <p:spPr>
          <a:xfrm>
            <a:off x="235974" y="843566"/>
            <a:ext cx="8672052" cy="646331"/>
          </a:xfrm>
          <a:prstGeom prst="rect">
            <a:avLst/>
          </a:prstGeom>
        </p:spPr>
        <p:txBody>
          <a:bodyPr wrap="square">
            <a:spAutoFit/>
          </a:bodyPr>
          <a:lstStyle/>
          <a:p>
            <a:pPr marL="0" indent="0">
              <a:spcAft>
                <a:spcPct val="75000"/>
              </a:spcAft>
            </a:pPr>
            <a:r>
              <a:rPr lang="en-US" b="1" dirty="0" smtClean="0"/>
              <a:t>To use a keyboard to access commands on the Ribbon, start by pressing which key?  (Pick one answer.)</a:t>
            </a:r>
            <a:endParaRPr lang="en-US" b="1" dirty="0"/>
          </a:p>
        </p:txBody>
      </p:sp>
      <p:pic>
        <p:nvPicPr>
          <p:cNvPr id="140" name="Picture 139" descr="wrong.png"/>
          <p:cNvPicPr>
            <a:picLocks/>
          </p:cNvPicPr>
          <p:nvPr>
            <p:custDataLst>
              <p:tags r:id="rId4"/>
            </p:custDataLst>
          </p:nvPr>
        </p:nvPicPr>
        <p:blipFill>
          <a:blip r:embed="rId8" cstate="print"/>
          <a:stretch>
            <a:fillRect/>
          </a:stretch>
        </p:blipFill>
        <p:spPr>
          <a:xfrm>
            <a:off x="63500" y="1790700"/>
            <a:ext cx="368300" cy="368300"/>
          </a:xfrm>
          <a:prstGeom prst="rect">
            <a:avLst/>
          </a:prstGeom>
        </p:spPr>
      </p:pic>
      <p:pic>
        <p:nvPicPr>
          <p:cNvPr id="141" name="Picture 140" descr="correct.png"/>
          <p:cNvPicPr>
            <a:picLocks/>
          </p:cNvPicPr>
          <p:nvPr>
            <p:custDataLst>
              <p:tags r:id="rId5"/>
            </p:custDataLst>
          </p:nvPr>
        </p:nvPicPr>
        <p:blipFill>
          <a:blip r:embed="rId9" cstate="print"/>
          <a:stretch>
            <a:fillRect/>
          </a:stretch>
        </p:blipFill>
        <p:spPr>
          <a:xfrm>
            <a:off x="63500" y="2324100"/>
            <a:ext cx="368300" cy="368300"/>
          </a:xfrm>
          <a:prstGeom prst="rect">
            <a:avLst/>
          </a:prstGeom>
        </p:spPr>
      </p:pic>
      <p:pic>
        <p:nvPicPr>
          <p:cNvPr id="142" name="Picture 141" descr="wrong.png"/>
          <p:cNvPicPr>
            <a:picLocks/>
          </p:cNvPicPr>
          <p:nvPr>
            <p:custDataLst>
              <p:tags r:id="rId6"/>
            </p:custDataLst>
          </p:nvPr>
        </p:nvPicPr>
        <p:blipFill>
          <a:blip r:embed="rId8" cstate="print"/>
          <a:stretch>
            <a:fillRect/>
          </a:stretch>
        </p:blipFill>
        <p:spPr>
          <a:xfrm>
            <a:off x="63500" y="2908300"/>
            <a:ext cx="368300" cy="368300"/>
          </a:xfrm>
          <a:prstGeom prst="rect">
            <a:avLst/>
          </a:prstGeom>
        </p:spPr>
      </p:pic>
    </p:spTree>
    <p:custDataLst>
      <p:tags r:id="rId1"/>
    </p:custDataLst>
  </p:cSld>
  <p:clrMapOvr>
    <a:masterClrMapping/>
  </p:clrMapOvr>
  <p:transition spd="med">
    <p:wipe dir="d"/>
  </p:transition>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Get up to speed</a:t>
            </a:r>
          </a:p>
        </p:txBody>
      </p:sp>
      <p:sp>
        <p:nvSpPr>
          <p:cNvPr id="62466" name="Rectangle 2"/>
          <p:cNvSpPr>
            <a:spLocks noGrp="1" noChangeArrowheads="1"/>
          </p:cNvSpPr>
          <p:nvPr>
            <p:ph type="title"/>
          </p:nvPr>
        </p:nvSpPr>
        <p:spPr/>
        <p:txBody>
          <a:bodyPr/>
          <a:lstStyle/>
          <a:p>
            <a:r>
              <a:rPr lang="en-US" dirty="0" smtClean="0"/>
              <a:t>Question </a:t>
            </a:r>
            <a:r>
              <a:rPr lang="en-US" dirty="0"/>
              <a:t>3: Answer</a:t>
            </a:r>
          </a:p>
        </p:txBody>
      </p:sp>
      <p:sp>
        <p:nvSpPr>
          <p:cNvPr id="62467" name="Rectangle 3"/>
          <p:cNvSpPr>
            <a:spLocks noGrp="1" noChangeArrowheads="1"/>
          </p:cNvSpPr>
          <p:nvPr>
            <p:ph sz="half" idx="2"/>
          </p:nvPr>
        </p:nvSpPr>
        <p:spPr>
          <a:xfrm>
            <a:off x="261938" y="877888"/>
            <a:ext cx="8350250" cy="703262"/>
          </a:xfrm>
        </p:spPr>
        <p:txBody>
          <a:bodyPr/>
          <a:lstStyle/>
          <a:p>
            <a:pPr marL="0" indent="0">
              <a:spcAft>
                <a:spcPct val="75000"/>
              </a:spcAft>
            </a:pPr>
            <a:r>
              <a:rPr lang="en-US"/>
              <a:t>ALT. </a:t>
            </a:r>
          </a:p>
        </p:txBody>
      </p:sp>
      <p:sp>
        <p:nvSpPr>
          <p:cNvPr id="62468" name="Rectangle 4"/>
          <p:cNvSpPr>
            <a:spLocks noChangeArrowheads="1"/>
          </p:cNvSpPr>
          <p:nvPr/>
        </p:nvSpPr>
        <p:spPr bwMode="auto">
          <a:xfrm>
            <a:off x="238125" y="2124075"/>
            <a:ext cx="8350250" cy="1171575"/>
          </a:xfrm>
          <a:prstGeom prst="rect">
            <a:avLst/>
          </a:prstGeom>
          <a:noFill/>
          <a:ln w="9525">
            <a:noFill/>
            <a:miter lim="800000"/>
            <a:headEnd/>
            <a:tailEnd/>
          </a:ln>
          <a:effectLst/>
        </p:spPr>
        <p:txBody>
          <a:bodyPr/>
          <a:lstStyle/>
          <a:p>
            <a:pPr>
              <a:spcBef>
                <a:spcPct val="20000"/>
              </a:spcBef>
              <a:spcAft>
                <a:spcPct val="75000"/>
              </a:spcAft>
            </a:pPr>
            <a:r>
              <a:rPr lang="en-US" sz="2000"/>
              <a:t>Press ALT and you’ll see letters displayed to help you with your next move.</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62467"/>
                                        </p:tgtEl>
                                        <p:attrNameLst>
                                          <p:attrName>style.visibility</p:attrName>
                                        </p:attrNameLst>
                                      </p:cBhvr>
                                      <p:to>
                                        <p:strVal val="visible"/>
                                      </p:to>
                                    </p:set>
                                    <p:anim calcmode="lin" valueType="num">
                                      <p:cBhvr>
                                        <p:cTn id="7" dur="500" fill="hold"/>
                                        <p:tgtEl>
                                          <p:spTgt spid="62467"/>
                                        </p:tgtEl>
                                        <p:attrNameLst>
                                          <p:attrName>ppt_w</p:attrName>
                                        </p:attrNameLst>
                                      </p:cBhvr>
                                      <p:tavLst>
                                        <p:tav tm="0">
                                          <p:val>
                                            <p:fltVal val="0"/>
                                          </p:val>
                                        </p:tav>
                                        <p:tav tm="100000">
                                          <p:val>
                                            <p:strVal val="#ppt_w"/>
                                          </p:val>
                                        </p:tav>
                                      </p:tavLst>
                                    </p:anim>
                                    <p:anim calcmode="lin" valueType="num">
                                      <p:cBhvr>
                                        <p:cTn id="8" dur="500" fill="hold"/>
                                        <p:tgtEl>
                                          <p:spTgt spid="62467"/>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62468"/>
                                        </p:tgtEl>
                                        <p:attrNameLst>
                                          <p:attrName>style.visibility</p:attrName>
                                        </p:attrNameLst>
                                      </p:cBhvr>
                                      <p:to>
                                        <p:strVal val="visible"/>
                                      </p:to>
                                    </p:set>
                                    <p:animEffect transition="in" filter="slide(fromBottom)">
                                      <p:cBhvr>
                                        <p:cTn id="13" dur="500"/>
                                        <p:tgtEl>
                                          <p:spTgt spid="624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7" grpId="0" autoUpdateAnimBg="0"/>
      <p:bldP spid="62468" grpId="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4" name="Rectangle 2"/>
          <p:cNvSpPr>
            <a:spLocks noGrp="1" noChangeArrowheads="1"/>
          </p:cNvSpPr>
          <p:nvPr>
            <p:ph type="ctrTitle"/>
          </p:nvPr>
        </p:nvSpPr>
        <p:spPr/>
        <p:txBody>
          <a:bodyPr/>
          <a:lstStyle/>
          <a:p>
            <a:r>
              <a:rPr lang="en-US"/>
              <a:t>Lesson 2</a:t>
            </a:r>
          </a:p>
        </p:txBody>
      </p:sp>
      <p:sp>
        <p:nvSpPr>
          <p:cNvPr id="64515" name="Rectangle 3"/>
          <p:cNvSpPr>
            <a:spLocks noGrp="1" noChangeArrowheads="1"/>
          </p:cNvSpPr>
          <p:nvPr>
            <p:ph type="subTitle" idx="1"/>
          </p:nvPr>
        </p:nvSpPr>
        <p:spPr/>
        <p:txBody>
          <a:bodyPr/>
          <a:lstStyle/>
          <a:p>
            <a:r>
              <a:rPr lang="en-US"/>
              <a:t>Find everyday commands</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64514"/>
                                        </p:tgtEl>
                                        <p:attrNameLst>
                                          <p:attrName>style.visibility</p:attrName>
                                        </p:attrNameLst>
                                      </p:cBhvr>
                                      <p:to>
                                        <p:strVal val="visible"/>
                                      </p:to>
                                    </p:set>
                                    <p:anim calcmode="lin" valueType="num">
                                      <p:cBhvr>
                                        <p:cTn id="7" dur="500" fill="hold"/>
                                        <p:tgtEl>
                                          <p:spTgt spid="64514"/>
                                        </p:tgtEl>
                                        <p:attrNameLst>
                                          <p:attrName>ppt_w</p:attrName>
                                        </p:attrNameLst>
                                      </p:cBhvr>
                                      <p:tavLst>
                                        <p:tav tm="0">
                                          <p:val>
                                            <p:fltVal val="0"/>
                                          </p:val>
                                        </p:tav>
                                        <p:tav tm="100000">
                                          <p:val>
                                            <p:strVal val="#ppt_w"/>
                                          </p:val>
                                        </p:tav>
                                      </p:tavLst>
                                    </p:anim>
                                    <p:anim calcmode="lin" valueType="num">
                                      <p:cBhvr>
                                        <p:cTn id="8" dur="500" fill="hold"/>
                                        <p:tgtEl>
                                          <p:spTgt spid="64514"/>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64515">
                                            <p:txEl>
                                              <p:pRg st="0" end="0"/>
                                            </p:txEl>
                                          </p:spTgt>
                                        </p:tgtEl>
                                        <p:attrNameLst>
                                          <p:attrName>style.visibility</p:attrName>
                                        </p:attrNameLst>
                                      </p:cBhvr>
                                      <p:to>
                                        <p:strVal val="visible"/>
                                      </p:to>
                                    </p:set>
                                    <p:animEffect transition="in" filter="slide(fromBottom)">
                                      <p:cBhvr>
                                        <p:cTn id="12" dur="500"/>
                                        <p:tgtEl>
                                          <p:spTgt spid="645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4" grpId="0" autoUpdateAnimBg="0"/>
      <p:bldP spid="64515" grpId="0" build="p" autoUpdateAnimBg="0" advAuto="0"/>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Get up to speed</a:t>
            </a:r>
          </a:p>
        </p:txBody>
      </p:sp>
      <p:sp>
        <p:nvSpPr>
          <p:cNvPr id="90114" name="Rectangle 2"/>
          <p:cNvSpPr>
            <a:spLocks noGrp="1" noChangeArrowheads="1"/>
          </p:cNvSpPr>
          <p:nvPr>
            <p:ph type="title"/>
          </p:nvPr>
        </p:nvSpPr>
        <p:spPr>
          <a:xfrm>
            <a:off x="211138" y="73025"/>
            <a:ext cx="8027987" cy="614363"/>
          </a:xfrm>
        </p:spPr>
        <p:txBody>
          <a:bodyPr/>
          <a:lstStyle/>
          <a:p>
            <a:r>
              <a:rPr lang="en-US"/>
              <a:t>Find everyday commands</a:t>
            </a:r>
          </a:p>
        </p:txBody>
      </p:sp>
      <p:sp>
        <p:nvSpPr>
          <p:cNvPr id="90115" name="Rectangle 3"/>
          <p:cNvSpPr>
            <a:spLocks noChangeArrowheads="1"/>
          </p:cNvSpPr>
          <p:nvPr/>
        </p:nvSpPr>
        <p:spPr bwMode="auto">
          <a:xfrm>
            <a:off x="6119813" y="854075"/>
            <a:ext cx="2744787" cy="2960688"/>
          </a:xfrm>
          <a:prstGeom prst="rect">
            <a:avLst/>
          </a:prstGeom>
          <a:noFill/>
          <a:ln w="9525">
            <a:noFill/>
            <a:miter lim="800000"/>
            <a:headEnd/>
            <a:tailEnd/>
          </a:ln>
          <a:effectLst/>
        </p:spPr>
        <p:txBody>
          <a:bodyPr/>
          <a:lstStyle/>
          <a:p>
            <a:pPr>
              <a:spcBef>
                <a:spcPct val="20000"/>
              </a:spcBef>
              <a:spcAft>
                <a:spcPct val="75000"/>
              </a:spcAft>
            </a:pPr>
            <a:r>
              <a:rPr lang="en-US" sz="2000"/>
              <a:t>You’ve got Outlook 2007 installed and you’ve taken time to learn about some of the ways it differs from previous versions.</a:t>
            </a:r>
          </a:p>
          <a:p>
            <a:pPr>
              <a:spcBef>
                <a:spcPct val="20000"/>
              </a:spcBef>
              <a:spcAft>
                <a:spcPct val="75000"/>
              </a:spcAft>
            </a:pPr>
            <a:r>
              <a:rPr lang="en-US" sz="2000"/>
              <a:t>Now it’s time to get to work. </a:t>
            </a:r>
          </a:p>
        </p:txBody>
      </p:sp>
      <p:sp>
        <p:nvSpPr>
          <p:cNvPr id="90117" name="Rectangle 5"/>
          <p:cNvSpPr>
            <a:spLocks noChangeArrowheads="1"/>
          </p:cNvSpPr>
          <p:nvPr/>
        </p:nvSpPr>
        <p:spPr bwMode="auto">
          <a:xfrm>
            <a:off x="277813" y="3994150"/>
            <a:ext cx="5741987" cy="1957388"/>
          </a:xfrm>
          <a:prstGeom prst="rect">
            <a:avLst/>
          </a:prstGeom>
          <a:noFill/>
          <a:ln w="9525">
            <a:noFill/>
            <a:miter lim="800000"/>
            <a:headEnd/>
            <a:tailEnd/>
          </a:ln>
          <a:effectLst/>
        </p:spPr>
        <p:txBody>
          <a:bodyPr/>
          <a:lstStyle/>
          <a:p>
            <a:pPr>
              <a:spcBef>
                <a:spcPct val="20000"/>
              </a:spcBef>
              <a:spcAft>
                <a:spcPct val="75000"/>
              </a:spcAft>
            </a:pPr>
            <a:r>
              <a:rPr lang="en-US">
                <a:solidFill>
                  <a:srgbClr val="FFCC00"/>
                </a:solidFill>
              </a:rPr>
              <a:t>Will it be easy to do the things you’ve always done in Outlook? </a:t>
            </a:r>
          </a:p>
          <a:p>
            <a:pPr>
              <a:spcBef>
                <a:spcPct val="20000"/>
              </a:spcBef>
              <a:spcAft>
                <a:spcPct val="75000"/>
              </a:spcAft>
            </a:pPr>
            <a:r>
              <a:rPr lang="en-US">
                <a:solidFill>
                  <a:srgbClr val="FFCC00"/>
                </a:solidFill>
              </a:rPr>
              <a:t>This lesson will show you that the answer is yes. </a:t>
            </a:r>
          </a:p>
        </p:txBody>
      </p:sp>
      <p:sp>
        <p:nvSpPr>
          <p:cNvPr id="90118" name="Line 6"/>
          <p:cNvSpPr>
            <a:spLocks noChangeShapeType="1"/>
          </p:cNvSpPr>
          <p:nvPr/>
        </p:nvSpPr>
        <p:spPr bwMode="auto">
          <a:xfrm>
            <a:off x="339725" y="3951288"/>
            <a:ext cx="8413750" cy="0"/>
          </a:xfrm>
          <a:prstGeom prst="line">
            <a:avLst/>
          </a:prstGeom>
          <a:noFill/>
          <a:ln w="12700">
            <a:solidFill>
              <a:schemeClr val="tx1"/>
            </a:solidFill>
            <a:round/>
            <a:headEnd/>
            <a:tailEnd/>
          </a:ln>
          <a:effectLst/>
        </p:spPr>
        <p:txBody>
          <a:bodyPr/>
          <a:lstStyle/>
          <a:p>
            <a:endParaRPr lang="en-US"/>
          </a:p>
        </p:txBody>
      </p:sp>
      <p:pic>
        <p:nvPicPr>
          <p:cNvPr id="90119" name="Picture 7" descr="Person at a computer, Outlook message with Ribbon in the background"/>
          <p:cNvPicPr>
            <a:picLocks noGrp="1" noChangeAspect="1" noChangeArrowheads="1"/>
          </p:cNvPicPr>
          <p:nvPr>
            <p:ph sz="half" idx="1"/>
          </p:nvPr>
        </p:nvPicPr>
        <p:blipFill>
          <a:blip r:embed="rId3" cstate="print"/>
          <a:srcRect/>
          <a:stretch>
            <a:fillRect/>
          </a:stretch>
        </p:blipFill>
        <p:spPr>
          <a:xfrm>
            <a:off x="339725" y="965200"/>
            <a:ext cx="5662613" cy="2854325"/>
          </a:xfrm>
          <a:noFill/>
          <a:ln/>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90119"/>
                                        </p:tgtEl>
                                        <p:attrNameLst>
                                          <p:attrName>style.visibility</p:attrName>
                                        </p:attrNameLst>
                                      </p:cBhvr>
                                      <p:to>
                                        <p:strVal val="visible"/>
                                      </p:to>
                                    </p:set>
                                    <p:animEffect transition="in" filter="slide(fromTop)">
                                      <p:cBhvr>
                                        <p:cTn id="7" dur="500"/>
                                        <p:tgtEl>
                                          <p:spTgt spid="90119"/>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90115">
                                            <p:txEl>
                                              <p:pRg st="0" end="0"/>
                                            </p:txEl>
                                          </p:spTgt>
                                        </p:tgtEl>
                                        <p:attrNameLst>
                                          <p:attrName>style.visibility</p:attrName>
                                        </p:attrNameLst>
                                      </p:cBhvr>
                                      <p:to>
                                        <p:strVal val="visible"/>
                                      </p:to>
                                    </p:set>
                                    <p:animEffect transition="in" filter="slide(fromTop)">
                                      <p:cBhvr>
                                        <p:cTn id="12" dur="500"/>
                                        <p:tgtEl>
                                          <p:spTgt spid="9011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1" fill="hold" grpId="0" nodeType="clickEffect">
                                  <p:stCondLst>
                                    <p:cond delay="0"/>
                                  </p:stCondLst>
                                  <p:childTnLst>
                                    <p:set>
                                      <p:cBhvr>
                                        <p:cTn id="16" dur="1" fill="hold">
                                          <p:stCondLst>
                                            <p:cond delay="0"/>
                                          </p:stCondLst>
                                        </p:cTn>
                                        <p:tgtEl>
                                          <p:spTgt spid="90115">
                                            <p:txEl>
                                              <p:pRg st="1" end="1"/>
                                            </p:txEl>
                                          </p:spTgt>
                                        </p:tgtEl>
                                        <p:attrNameLst>
                                          <p:attrName>style.visibility</p:attrName>
                                        </p:attrNameLst>
                                      </p:cBhvr>
                                      <p:to>
                                        <p:strVal val="visible"/>
                                      </p:to>
                                    </p:set>
                                    <p:animEffect transition="in" filter="slide(fromTop)">
                                      <p:cBhvr>
                                        <p:cTn id="17" dur="500"/>
                                        <p:tgtEl>
                                          <p:spTgt spid="9011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90117">
                                            <p:txEl>
                                              <p:pRg st="0" end="0"/>
                                            </p:txEl>
                                          </p:spTgt>
                                        </p:tgtEl>
                                        <p:attrNameLst>
                                          <p:attrName>style.visibility</p:attrName>
                                        </p:attrNameLst>
                                      </p:cBhvr>
                                      <p:to>
                                        <p:strVal val="visible"/>
                                      </p:to>
                                    </p:set>
                                    <p:animEffect transition="in" filter="slide(fromLeft)">
                                      <p:cBhvr>
                                        <p:cTn id="22" dur="500"/>
                                        <p:tgtEl>
                                          <p:spTgt spid="90117">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8" fill="hold" grpId="0" nodeType="clickEffect">
                                  <p:stCondLst>
                                    <p:cond delay="0"/>
                                  </p:stCondLst>
                                  <p:childTnLst>
                                    <p:set>
                                      <p:cBhvr>
                                        <p:cTn id="26" dur="1" fill="hold">
                                          <p:stCondLst>
                                            <p:cond delay="0"/>
                                          </p:stCondLst>
                                        </p:cTn>
                                        <p:tgtEl>
                                          <p:spTgt spid="90117">
                                            <p:txEl>
                                              <p:pRg st="1" end="1"/>
                                            </p:txEl>
                                          </p:spTgt>
                                        </p:tgtEl>
                                        <p:attrNameLst>
                                          <p:attrName>style.visibility</p:attrName>
                                        </p:attrNameLst>
                                      </p:cBhvr>
                                      <p:to>
                                        <p:strVal val="visible"/>
                                      </p:to>
                                    </p:set>
                                    <p:animEffect transition="in" filter="slide(fromLeft)">
                                      <p:cBhvr>
                                        <p:cTn id="27" dur="500"/>
                                        <p:tgtEl>
                                          <p:spTgt spid="9011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5" grpId="0" build="p" autoUpdateAnimBg="0"/>
      <p:bldP spid="90117" grpId="0" build="p"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Get up to speed</a:t>
            </a:r>
          </a:p>
        </p:txBody>
      </p:sp>
      <p:sp>
        <p:nvSpPr>
          <p:cNvPr id="92162" name="Rectangle 2"/>
          <p:cNvSpPr>
            <a:spLocks noGrp="1" noChangeArrowheads="1"/>
          </p:cNvSpPr>
          <p:nvPr>
            <p:ph type="title"/>
          </p:nvPr>
        </p:nvSpPr>
        <p:spPr>
          <a:xfrm>
            <a:off x="211138" y="73025"/>
            <a:ext cx="8027987" cy="614363"/>
          </a:xfrm>
        </p:spPr>
        <p:txBody>
          <a:bodyPr/>
          <a:lstStyle/>
          <a:p>
            <a:r>
              <a:rPr lang="en-US"/>
              <a:t>Create a new message</a:t>
            </a:r>
          </a:p>
        </p:txBody>
      </p:sp>
      <p:sp>
        <p:nvSpPr>
          <p:cNvPr id="92163" name="Rectangle 3"/>
          <p:cNvSpPr>
            <a:spLocks noChangeArrowheads="1"/>
          </p:cNvSpPr>
          <p:nvPr/>
        </p:nvSpPr>
        <p:spPr bwMode="auto">
          <a:xfrm>
            <a:off x="6119813" y="854075"/>
            <a:ext cx="2744787" cy="2960688"/>
          </a:xfrm>
          <a:prstGeom prst="rect">
            <a:avLst/>
          </a:prstGeom>
          <a:noFill/>
          <a:ln w="9525">
            <a:noFill/>
            <a:miter lim="800000"/>
            <a:headEnd/>
            <a:tailEnd/>
          </a:ln>
          <a:effectLst/>
        </p:spPr>
        <p:txBody>
          <a:bodyPr/>
          <a:lstStyle/>
          <a:p>
            <a:pPr>
              <a:spcBef>
                <a:spcPct val="20000"/>
              </a:spcBef>
              <a:spcAft>
                <a:spcPct val="75000"/>
              </a:spcAft>
            </a:pPr>
            <a:r>
              <a:rPr lang="en-US" sz="2000"/>
              <a:t>It’s time to write and send your first e-mail message using the new Outlook.</a:t>
            </a:r>
          </a:p>
          <a:p>
            <a:pPr>
              <a:spcBef>
                <a:spcPct val="20000"/>
              </a:spcBef>
              <a:spcAft>
                <a:spcPct val="75000"/>
              </a:spcAft>
            </a:pPr>
            <a:r>
              <a:rPr lang="en-US" sz="2000"/>
              <a:t>What do you need to know? For starters, </a:t>
            </a:r>
            <a:r>
              <a:rPr lang="en-US" sz="2000" b="1"/>
              <a:t>some things haven’t changed</a:t>
            </a:r>
            <a:r>
              <a:rPr lang="en-US" sz="2000"/>
              <a:t>.</a:t>
            </a:r>
          </a:p>
        </p:txBody>
      </p:sp>
      <p:sp>
        <p:nvSpPr>
          <p:cNvPr id="92165" name="Rectangle 5"/>
          <p:cNvSpPr>
            <a:spLocks noChangeArrowheads="1"/>
          </p:cNvSpPr>
          <p:nvPr/>
        </p:nvSpPr>
        <p:spPr bwMode="auto">
          <a:xfrm>
            <a:off x="277813" y="3994150"/>
            <a:ext cx="5926137" cy="2046288"/>
          </a:xfrm>
          <a:prstGeom prst="rect">
            <a:avLst/>
          </a:prstGeom>
          <a:noFill/>
          <a:ln w="9525">
            <a:noFill/>
            <a:miter lim="800000"/>
            <a:headEnd/>
            <a:tailEnd/>
          </a:ln>
          <a:effectLst/>
        </p:spPr>
        <p:txBody>
          <a:bodyPr/>
          <a:lstStyle/>
          <a:p>
            <a:pPr>
              <a:spcBef>
                <a:spcPct val="20000"/>
              </a:spcBef>
              <a:spcAft>
                <a:spcPct val="75000"/>
              </a:spcAft>
            </a:pPr>
            <a:r>
              <a:rPr lang="en-US">
                <a:solidFill>
                  <a:srgbClr val="FFCC00"/>
                </a:solidFill>
              </a:rPr>
              <a:t>The first thing you need to know to get started is that you don’t need to know anything new. All of the old ways to start a new message still work. </a:t>
            </a:r>
          </a:p>
          <a:p>
            <a:pPr>
              <a:spcBef>
                <a:spcPct val="20000"/>
              </a:spcBef>
              <a:spcAft>
                <a:spcPct val="75000"/>
              </a:spcAft>
            </a:pPr>
            <a:r>
              <a:rPr lang="en-US">
                <a:solidFill>
                  <a:srgbClr val="FFCC00"/>
                </a:solidFill>
              </a:rPr>
              <a:t>In a new message, first get oriented to the Ribbon. The </a:t>
            </a:r>
            <a:r>
              <a:rPr lang="en-US" b="1">
                <a:solidFill>
                  <a:srgbClr val="FFCC00"/>
                </a:solidFill>
              </a:rPr>
              <a:t>Message</a:t>
            </a:r>
            <a:r>
              <a:rPr lang="en-US">
                <a:solidFill>
                  <a:srgbClr val="FFCC00"/>
                </a:solidFill>
              </a:rPr>
              <a:t> tab is on top, with the commands you’re most likely to use every time you create and send a message.</a:t>
            </a:r>
          </a:p>
        </p:txBody>
      </p:sp>
      <p:sp>
        <p:nvSpPr>
          <p:cNvPr id="92167" name="Line 7"/>
          <p:cNvSpPr>
            <a:spLocks noChangeShapeType="1"/>
          </p:cNvSpPr>
          <p:nvPr/>
        </p:nvSpPr>
        <p:spPr bwMode="auto">
          <a:xfrm>
            <a:off x="339725" y="3951288"/>
            <a:ext cx="8413750" cy="0"/>
          </a:xfrm>
          <a:prstGeom prst="line">
            <a:avLst/>
          </a:prstGeom>
          <a:noFill/>
          <a:ln w="12700">
            <a:solidFill>
              <a:schemeClr val="tx1"/>
            </a:solidFill>
            <a:round/>
            <a:headEnd/>
            <a:tailEnd/>
          </a:ln>
          <a:effectLst/>
        </p:spPr>
        <p:txBody>
          <a:bodyPr/>
          <a:lstStyle/>
          <a:p>
            <a:endParaRPr lang="en-US"/>
          </a:p>
        </p:txBody>
      </p:sp>
      <p:pic>
        <p:nvPicPr>
          <p:cNvPr id="92168" name="Picture 8" descr="New button, new e-mail message, cursor over Send button"/>
          <p:cNvPicPr>
            <a:picLocks noGrp="1" noChangeAspect="1" noChangeArrowheads="1"/>
          </p:cNvPicPr>
          <p:nvPr>
            <p:ph sz="half" idx="1"/>
          </p:nvPr>
        </p:nvPicPr>
        <p:blipFill>
          <a:blip r:embed="rId3" cstate="print"/>
          <a:srcRect/>
          <a:stretch>
            <a:fillRect/>
          </a:stretch>
        </p:blipFill>
        <p:spPr>
          <a:xfrm>
            <a:off x="339725" y="947738"/>
            <a:ext cx="5662613" cy="2854325"/>
          </a:xfrm>
          <a:noFill/>
          <a:ln/>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92168"/>
                                        </p:tgtEl>
                                        <p:attrNameLst>
                                          <p:attrName>style.visibility</p:attrName>
                                        </p:attrNameLst>
                                      </p:cBhvr>
                                      <p:to>
                                        <p:strVal val="visible"/>
                                      </p:to>
                                    </p:set>
                                    <p:animEffect transition="in" filter="slide(fromTop)">
                                      <p:cBhvr>
                                        <p:cTn id="7" dur="500"/>
                                        <p:tgtEl>
                                          <p:spTgt spid="92168"/>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92163">
                                            <p:txEl>
                                              <p:pRg st="0" end="0"/>
                                            </p:txEl>
                                          </p:spTgt>
                                        </p:tgtEl>
                                        <p:attrNameLst>
                                          <p:attrName>style.visibility</p:attrName>
                                        </p:attrNameLst>
                                      </p:cBhvr>
                                      <p:to>
                                        <p:strVal val="visible"/>
                                      </p:to>
                                    </p:set>
                                    <p:animEffect transition="in" filter="slide(fromTop)">
                                      <p:cBhvr>
                                        <p:cTn id="12" dur="500"/>
                                        <p:tgtEl>
                                          <p:spTgt spid="9216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1" fill="hold" grpId="0" nodeType="clickEffect">
                                  <p:stCondLst>
                                    <p:cond delay="0"/>
                                  </p:stCondLst>
                                  <p:childTnLst>
                                    <p:set>
                                      <p:cBhvr>
                                        <p:cTn id="16" dur="1" fill="hold">
                                          <p:stCondLst>
                                            <p:cond delay="0"/>
                                          </p:stCondLst>
                                        </p:cTn>
                                        <p:tgtEl>
                                          <p:spTgt spid="92163">
                                            <p:txEl>
                                              <p:pRg st="1" end="1"/>
                                            </p:txEl>
                                          </p:spTgt>
                                        </p:tgtEl>
                                        <p:attrNameLst>
                                          <p:attrName>style.visibility</p:attrName>
                                        </p:attrNameLst>
                                      </p:cBhvr>
                                      <p:to>
                                        <p:strVal val="visible"/>
                                      </p:to>
                                    </p:set>
                                    <p:animEffect transition="in" filter="slide(fromTop)">
                                      <p:cBhvr>
                                        <p:cTn id="17" dur="500"/>
                                        <p:tgtEl>
                                          <p:spTgt spid="9216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92165">
                                            <p:txEl>
                                              <p:pRg st="0" end="0"/>
                                            </p:txEl>
                                          </p:spTgt>
                                        </p:tgtEl>
                                        <p:attrNameLst>
                                          <p:attrName>style.visibility</p:attrName>
                                        </p:attrNameLst>
                                      </p:cBhvr>
                                      <p:to>
                                        <p:strVal val="visible"/>
                                      </p:to>
                                    </p:set>
                                    <p:animEffect transition="in" filter="slide(fromLeft)">
                                      <p:cBhvr>
                                        <p:cTn id="22" dur="500"/>
                                        <p:tgtEl>
                                          <p:spTgt spid="92165">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8" fill="hold" grpId="0" nodeType="clickEffect">
                                  <p:stCondLst>
                                    <p:cond delay="0"/>
                                  </p:stCondLst>
                                  <p:childTnLst>
                                    <p:set>
                                      <p:cBhvr>
                                        <p:cTn id="26" dur="1" fill="hold">
                                          <p:stCondLst>
                                            <p:cond delay="0"/>
                                          </p:stCondLst>
                                        </p:cTn>
                                        <p:tgtEl>
                                          <p:spTgt spid="92165">
                                            <p:txEl>
                                              <p:pRg st="1" end="1"/>
                                            </p:txEl>
                                          </p:spTgt>
                                        </p:tgtEl>
                                        <p:attrNameLst>
                                          <p:attrName>style.visibility</p:attrName>
                                        </p:attrNameLst>
                                      </p:cBhvr>
                                      <p:to>
                                        <p:strVal val="visible"/>
                                      </p:to>
                                    </p:set>
                                    <p:animEffect transition="in" filter="slide(fromLeft)">
                                      <p:cBhvr>
                                        <p:cTn id="27" dur="500"/>
                                        <p:tgtEl>
                                          <p:spTgt spid="9216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3" grpId="0" build="p" autoUpdateAnimBg="0"/>
      <p:bldP spid="92165" grpId="0" build="p"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5"/>
          <p:cNvSpPr>
            <a:spLocks noGrp="1"/>
          </p:cNvSpPr>
          <p:nvPr>
            <p:ph type="ftr" sz="quarter" idx="11"/>
          </p:nvPr>
        </p:nvSpPr>
        <p:spPr/>
        <p:txBody>
          <a:bodyPr/>
          <a:lstStyle/>
          <a:p>
            <a:r>
              <a:rPr lang="en-US"/>
              <a:t>Get up to speed</a:t>
            </a:r>
          </a:p>
        </p:txBody>
      </p:sp>
      <p:sp>
        <p:nvSpPr>
          <p:cNvPr id="212994" name="Rectangle 2"/>
          <p:cNvSpPr>
            <a:spLocks noGrp="1" noChangeArrowheads="1"/>
          </p:cNvSpPr>
          <p:nvPr>
            <p:ph type="title"/>
          </p:nvPr>
        </p:nvSpPr>
        <p:spPr>
          <a:xfrm>
            <a:off x="211138" y="73025"/>
            <a:ext cx="8027987" cy="614363"/>
          </a:xfrm>
        </p:spPr>
        <p:txBody>
          <a:bodyPr/>
          <a:lstStyle/>
          <a:p>
            <a:r>
              <a:rPr lang="en-US"/>
              <a:t>Create a new message</a:t>
            </a:r>
          </a:p>
        </p:txBody>
      </p:sp>
      <p:sp>
        <p:nvSpPr>
          <p:cNvPr id="212995" name="Rectangle 3"/>
          <p:cNvSpPr>
            <a:spLocks noChangeArrowheads="1"/>
          </p:cNvSpPr>
          <p:nvPr/>
        </p:nvSpPr>
        <p:spPr bwMode="auto">
          <a:xfrm>
            <a:off x="6119813" y="854075"/>
            <a:ext cx="2744787" cy="498475"/>
          </a:xfrm>
          <a:prstGeom prst="rect">
            <a:avLst/>
          </a:prstGeom>
          <a:noFill/>
          <a:ln w="9525">
            <a:noFill/>
            <a:miter lim="800000"/>
            <a:headEnd/>
            <a:tailEnd/>
          </a:ln>
          <a:effectLst/>
        </p:spPr>
        <p:txBody>
          <a:bodyPr/>
          <a:lstStyle/>
          <a:p>
            <a:pPr>
              <a:spcBef>
                <a:spcPct val="20000"/>
              </a:spcBef>
              <a:spcAft>
                <a:spcPct val="75000"/>
              </a:spcAft>
            </a:pPr>
            <a:r>
              <a:rPr lang="en-US" sz="2000" b="1"/>
              <a:t>Using other tabs</a:t>
            </a:r>
            <a:endParaRPr lang="en-US" sz="2000"/>
          </a:p>
        </p:txBody>
      </p:sp>
      <p:sp>
        <p:nvSpPr>
          <p:cNvPr id="212996" name="Rectangle 4"/>
          <p:cNvSpPr>
            <a:spLocks noChangeArrowheads="1"/>
          </p:cNvSpPr>
          <p:nvPr/>
        </p:nvSpPr>
        <p:spPr bwMode="auto">
          <a:xfrm>
            <a:off x="277813" y="3994150"/>
            <a:ext cx="5926137" cy="1000125"/>
          </a:xfrm>
          <a:prstGeom prst="rect">
            <a:avLst/>
          </a:prstGeom>
          <a:noFill/>
          <a:ln w="9525">
            <a:noFill/>
            <a:miter lim="800000"/>
            <a:headEnd/>
            <a:tailEnd/>
          </a:ln>
          <a:effectLst/>
        </p:spPr>
        <p:txBody>
          <a:bodyPr/>
          <a:lstStyle/>
          <a:p>
            <a:pPr>
              <a:spcBef>
                <a:spcPct val="20000"/>
              </a:spcBef>
              <a:spcAft>
                <a:spcPct val="75000"/>
              </a:spcAft>
            </a:pPr>
            <a:r>
              <a:rPr lang="en-US">
                <a:solidFill>
                  <a:srgbClr val="FFCC00"/>
                </a:solidFill>
              </a:rPr>
              <a:t>For example, to </a:t>
            </a:r>
            <a:r>
              <a:rPr lang="en-US" i="1">
                <a:solidFill>
                  <a:srgbClr val="FFCC00"/>
                </a:solidFill>
              </a:rPr>
              <a:t>insert</a:t>
            </a:r>
            <a:r>
              <a:rPr lang="en-US">
                <a:solidFill>
                  <a:srgbClr val="FFCC00"/>
                </a:solidFill>
              </a:rPr>
              <a:t> a picture so that it appears in line with the text of your message (not as a separate attachment), you’ll need to switch to the </a:t>
            </a:r>
            <a:r>
              <a:rPr lang="en-US" b="1">
                <a:solidFill>
                  <a:srgbClr val="FFCC00"/>
                </a:solidFill>
              </a:rPr>
              <a:t>Insert</a:t>
            </a:r>
            <a:r>
              <a:rPr lang="en-US">
                <a:solidFill>
                  <a:srgbClr val="FFCC00"/>
                </a:solidFill>
              </a:rPr>
              <a:t> tab. </a:t>
            </a:r>
          </a:p>
        </p:txBody>
      </p:sp>
      <p:sp>
        <p:nvSpPr>
          <p:cNvPr id="212997" name="Line 5"/>
          <p:cNvSpPr>
            <a:spLocks noChangeShapeType="1"/>
          </p:cNvSpPr>
          <p:nvPr/>
        </p:nvSpPr>
        <p:spPr bwMode="auto">
          <a:xfrm>
            <a:off x="339725" y="3951288"/>
            <a:ext cx="8413750" cy="0"/>
          </a:xfrm>
          <a:prstGeom prst="line">
            <a:avLst/>
          </a:prstGeom>
          <a:noFill/>
          <a:ln w="12700">
            <a:solidFill>
              <a:schemeClr val="tx1"/>
            </a:solidFill>
            <a:round/>
            <a:headEnd/>
            <a:tailEnd/>
          </a:ln>
          <a:effectLst/>
        </p:spPr>
        <p:txBody>
          <a:bodyPr/>
          <a:lstStyle/>
          <a:p>
            <a:endParaRPr lang="en-US"/>
          </a:p>
        </p:txBody>
      </p:sp>
      <p:pic>
        <p:nvPicPr>
          <p:cNvPr id="212998" name="Picture 6" descr="New button, new e-mail message, cursor over Send button"/>
          <p:cNvPicPr>
            <a:picLocks noGrp="1" noChangeAspect="1" noChangeArrowheads="1"/>
          </p:cNvPicPr>
          <p:nvPr>
            <p:ph sz="half" idx="1"/>
          </p:nvPr>
        </p:nvPicPr>
        <p:blipFill>
          <a:blip r:embed="rId3" cstate="print"/>
          <a:srcRect/>
          <a:stretch>
            <a:fillRect/>
          </a:stretch>
        </p:blipFill>
        <p:spPr>
          <a:xfrm>
            <a:off x="339725" y="947738"/>
            <a:ext cx="5662613" cy="2854325"/>
          </a:xfrm>
          <a:noFill/>
          <a:ln/>
        </p:spPr>
      </p:pic>
      <p:sp>
        <p:nvSpPr>
          <p:cNvPr id="212999" name="Rectangle 7"/>
          <p:cNvSpPr>
            <a:spLocks noChangeArrowheads="1"/>
          </p:cNvSpPr>
          <p:nvPr/>
        </p:nvSpPr>
        <p:spPr bwMode="auto">
          <a:xfrm>
            <a:off x="6115050" y="1449388"/>
            <a:ext cx="2744788" cy="1752600"/>
          </a:xfrm>
          <a:prstGeom prst="rect">
            <a:avLst/>
          </a:prstGeom>
          <a:noFill/>
          <a:ln w="9525">
            <a:noFill/>
            <a:miter lim="800000"/>
            <a:headEnd/>
            <a:tailEnd/>
          </a:ln>
          <a:effectLst/>
        </p:spPr>
        <p:txBody>
          <a:bodyPr/>
          <a:lstStyle/>
          <a:p>
            <a:pPr>
              <a:spcBef>
                <a:spcPct val="20000"/>
              </a:spcBef>
              <a:spcAft>
                <a:spcPct val="75000"/>
              </a:spcAft>
            </a:pPr>
            <a:r>
              <a:rPr lang="en-US" sz="2000"/>
              <a:t>If you’re having trouble finding a command or button, you may need to look on another tab. </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212995">
                                            <p:txEl>
                                              <p:pRg st="0" end="0"/>
                                            </p:txEl>
                                          </p:spTgt>
                                        </p:tgtEl>
                                        <p:attrNameLst>
                                          <p:attrName>style.visibility</p:attrName>
                                        </p:attrNameLst>
                                      </p:cBhvr>
                                      <p:to>
                                        <p:strVal val="visible"/>
                                      </p:to>
                                    </p:set>
                                    <p:animEffect transition="in" filter="slide(fromTop)">
                                      <p:cBhvr>
                                        <p:cTn id="7" dur="500"/>
                                        <p:tgtEl>
                                          <p:spTgt spid="21299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212999">
                                            <p:txEl>
                                              <p:pRg st="0" end="0"/>
                                            </p:txEl>
                                          </p:spTgt>
                                        </p:tgtEl>
                                        <p:attrNameLst>
                                          <p:attrName>style.visibility</p:attrName>
                                        </p:attrNameLst>
                                      </p:cBhvr>
                                      <p:to>
                                        <p:strVal val="visible"/>
                                      </p:to>
                                    </p:set>
                                    <p:animEffect transition="in" filter="slide(fromTop)">
                                      <p:cBhvr>
                                        <p:cTn id="12" dur="500"/>
                                        <p:tgtEl>
                                          <p:spTgt spid="21299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212996">
                                            <p:txEl>
                                              <p:pRg st="0" end="0"/>
                                            </p:txEl>
                                          </p:spTgt>
                                        </p:tgtEl>
                                        <p:attrNameLst>
                                          <p:attrName>style.visibility</p:attrName>
                                        </p:attrNameLst>
                                      </p:cBhvr>
                                      <p:to>
                                        <p:strVal val="visible"/>
                                      </p:to>
                                    </p:set>
                                    <p:animEffect transition="in" filter="slide(fromLeft)">
                                      <p:cBhvr>
                                        <p:cTn id="17" dur="500"/>
                                        <p:tgtEl>
                                          <p:spTgt spid="21299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2995" grpId="0" build="p" autoUpdateAnimBg="0" advAuto="0"/>
      <p:bldP spid="212996" grpId="0" build="p" autoUpdateAnimBg="0"/>
      <p:bldP spid="212999" grpId="0" build="p"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Get up to speed</a:t>
            </a:r>
          </a:p>
        </p:txBody>
      </p:sp>
      <p:sp>
        <p:nvSpPr>
          <p:cNvPr id="215042" name="Rectangle 2"/>
          <p:cNvSpPr>
            <a:spLocks noGrp="1" noChangeArrowheads="1"/>
          </p:cNvSpPr>
          <p:nvPr>
            <p:ph type="title"/>
          </p:nvPr>
        </p:nvSpPr>
        <p:spPr>
          <a:xfrm>
            <a:off x="239713" y="63500"/>
            <a:ext cx="8904287" cy="614363"/>
          </a:xfrm>
        </p:spPr>
        <p:txBody>
          <a:bodyPr/>
          <a:lstStyle/>
          <a:p>
            <a:r>
              <a:rPr lang="en-US"/>
              <a:t>Use the Address Book to add recipients</a:t>
            </a:r>
          </a:p>
        </p:txBody>
      </p:sp>
      <p:sp>
        <p:nvSpPr>
          <p:cNvPr id="215043" name="Rectangle 3"/>
          <p:cNvSpPr>
            <a:spLocks noChangeArrowheads="1"/>
          </p:cNvSpPr>
          <p:nvPr/>
        </p:nvSpPr>
        <p:spPr bwMode="auto">
          <a:xfrm>
            <a:off x="6119813" y="854075"/>
            <a:ext cx="2744787" cy="2763838"/>
          </a:xfrm>
          <a:prstGeom prst="rect">
            <a:avLst/>
          </a:prstGeom>
          <a:noFill/>
          <a:ln w="9525">
            <a:noFill/>
            <a:miter lim="800000"/>
            <a:headEnd/>
            <a:tailEnd/>
          </a:ln>
          <a:effectLst/>
        </p:spPr>
        <p:txBody>
          <a:bodyPr/>
          <a:lstStyle/>
          <a:p>
            <a:pPr>
              <a:spcBef>
                <a:spcPct val="20000"/>
              </a:spcBef>
              <a:spcAft>
                <a:spcPct val="75000"/>
              </a:spcAft>
            </a:pPr>
            <a:r>
              <a:rPr lang="en-US" sz="2000"/>
              <a:t>Do you use the Address Book to add names to the </a:t>
            </a:r>
            <a:r>
              <a:rPr lang="en-US" sz="2000" b="1"/>
              <a:t>To</a:t>
            </a:r>
            <a:r>
              <a:rPr lang="en-US" sz="2000"/>
              <a:t>, </a:t>
            </a:r>
            <a:r>
              <a:rPr lang="en-US" sz="2000" b="1"/>
              <a:t>Cc</a:t>
            </a:r>
            <a:r>
              <a:rPr lang="en-US" sz="2000"/>
              <a:t>, and </a:t>
            </a:r>
            <a:r>
              <a:rPr lang="en-US" sz="2000" b="1"/>
              <a:t>Bcc</a:t>
            </a:r>
            <a:r>
              <a:rPr lang="en-US" sz="2000"/>
              <a:t> fields?</a:t>
            </a:r>
          </a:p>
          <a:p>
            <a:pPr>
              <a:spcBef>
                <a:spcPct val="20000"/>
              </a:spcBef>
              <a:spcAft>
                <a:spcPct val="75000"/>
              </a:spcAft>
            </a:pPr>
            <a:endParaRPr lang="en-US" sz="2000"/>
          </a:p>
        </p:txBody>
      </p:sp>
      <p:sp>
        <p:nvSpPr>
          <p:cNvPr id="215044" name="Line 4"/>
          <p:cNvSpPr>
            <a:spLocks noChangeShapeType="1"/>
          </p:cNvSpPr>
          <p:nvPr/>
        </p:nvSpPr>
        <p:spPr bwMode="auto">
          <a:xfrm>
            <a:off x="339725" y="3951288"/>
            <a:ext cx="8413750" cy="0"/>
          </a:xfrm>
          <a:prstGeom prst="line">
            <a:avLst/>
          </a:prstGeom>
          <a:noFill/>
          <a:ln w="12700">
            <a:solidFill>
              <a:schemeClr val="tx1"/>
            </a:solidFill>
            <a:round/>
            <a:headEnd/>
            <a:tailEnd/>
          </a:ln>
          <a:effectLst/>
        </p:spPr>
        <p:txBody>
          <a:bodyPr/>
          <a:lstStyle/>
          <a:p>
            <a:endParaRPr lang="en-US"/>
          </a:p>
        </p:txBody>
      </p:sp>
      <p:sp>
        <p:nvSpPr>
          <p:cNvPr id="215047" name="Rectangle 7"/>
          <p:cNvSpPr>
            <a:spLocks noChangeArrowheads="1"/>
          </p:cNvSpPr>
          <p:nvPr/>
        </p:nvSpPr>
        <p:spPr bwMode="auto">
          <a:xfrm>
            <a:off x="242888" y="4019550"/>
            <a:ext cx="5934075" cy="868363"/>
          </a:xfrm>
          <a:prstGeom prst="rect">
            <a:avLst/>
          </a:prstGeom>
          <a:noFill/>
          <a:ln w="9525">
            <a:noFill/>
            <a:miter lim="800000"/>
            <a:headEnd/>
            <a:tailEnd/>
          </a:ln>
          <a:effectLst/>
        </p:spPr>
        <p:txBody>
          <a:bodyPr/>
          <a:lstStyle/>
          <a:p>
            <a:pPr>
              <a:spcBef>
                <a:spcPct val="20000"/>
              </a:spcBef>
              <a:spcAft>
                <a:spcPct val="75000"/>
              </a:spcAft>
            </a:pPr>
            <a:r>
              <a:rPr lang="en-US">
                <a:solidFill>
                  <a:srgbClr val="FFCC00"/>
                </a:solidFill>
              </a:rPr>
              <a:t>You’ll find the </a:t>
            </a:r>
            <a:r>
              <a:rPr lang="en-US" b="1">
                <a:solidFill>
                  <a:srgbClr val="FFCC00"/>
                </a:solidFill>
              </a:rPr>
              <a:t>Address Book</a:t>
            </a:r>
            <a:r>
              <a:rPr lang="en-US">
                <a:solidFill>
                  <a:srgbClr val="FFCC00"/>
                </a:solidFill>
              </a:rPr>
              <a:t> command on the </a:t>
            </a:r>
            <a:r>
              <a:rPr lang="en-US" b="1">
                <a:solidFill>
                  <a:srgbClr val="FFCC00"/>
                </a:solidFill>
              </a:rPr>
              <a:t>Message </a:t>
            </a:r>
            <a:r>
              <a:rPr lang="en-US">
                <a:solidFill>
                  <a:srgbClr val="FFCC00"/>
                </a:solidFill>
              </a:rPr>
              <a:t>tab. </a:t>
            </a:r>
          </a:p>
        </p:txBody>
      </p:sp>
      <p:pic>
        <p:nvPicPr>
          <p:cNvPr id="215048" name="Picture 8" descr="Address Book command"/>
          <p:cNvPicPr>
            <a:picLocks noGrp="1" noChangeAspect="1" noChangeArrowheads="1"/>
          </p:cNvPicPr>
          <p:nvPr>
            <p:ph sz="half" idx="1"/>
          </p:nvPr>
        </p:nvPicPr>
        <p:blipFill>
          <a:blip r:embed="rId3" cstate="print"/>
          <a:srcRect/>
          <a:stretch>
            <a:fillRect/>
          </a:stretch>
        </p:blipFill>
        <p:spPr>
          <a:xfrm>
            <a:off x="350838" y="949325"/>
            <a:ext cx="5651500" cy="2849563"/>
          </a:xfrm>
          <a:noFill/>
          <a:ln/>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215048"/>
                                        </p:tgtEl>
                                        <p:attrNameLst>
                                          <p:attrName>style.visibility</p:attrName>
                                        </p:attrNameLst>
                                      </p:cBhvr>
                                      <p:to>
                                        <p:strVal val="visible"/>
                                      </p:to>
                                    </p:set>
                                    <p:animEffect transition="in" filter="slide(fromTop)">
                                      <p:cBhvr>
                                        <p:cTn id="7" dur="500"/>
                                        <p:tgtEl>
                                          <p:spTgt spid="215048"/>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215043"/>
                                        </p:tgtEl>
                                        <p:attrNameLst>
                                          <p:attrName>style.visibility</p:attrName>
                                        </p:attrNameLst>
                                      </p:cBhvr>
                                      <p:to>
                                        <p:strVal val="visible"/>
                                      </p:to>
                                    </p:set>
                                    <p:animEffect transition="in" filter="slide(fromTop)">
                                      <p:cBhvr>
                                        <p:cTn id="12" dur="500"/>
                                        <p:tgtEl>
                                          <p:spTgt spid="215043"/>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215047">
                                            <p:txEl>
                                              <p:pRg st="0" end="0"/>
                                            </p:txEl>
                                          </p:spTgt>
                                        </p:tgtEl>
                                        <p:attrNameLst>
                                          <p:attrName>style.visibility</p:attrName>
                                        </p:attrNameLst>
                                      </p:cBhvr>
                                      <p:to>
                                        <p:strVal val="visible"/>
                                      </p:to>
                                    </p:set>
                                    <p:animEffect transition="in" filter="slide(fromLeft)">
                                      <p:cBhvr>
                                        <p:cTn id="17" dur="500"/>
                                        <p:tgtEl>
                                          <p:spTgt spid="2150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43" grpId="0" autoUpdateAnimBg="0"/>
      <p:bldP spid="215047" grpId="0" build="p"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Get up to speed</a:t>
            </a:r>
          </a:p>
        </p:txBody>
      </p:sp>
      <p:sp>
        <p:nvSpPr>
          <p:cNvPr id="217090" name="Rectangle 2"/>
          <p:cNvSpPr>
            <a:spLocks noGrp="1" noChangeArrowheads="1"/>
          </p:cNvSpPr>
          <p:nvPr>
            <p:ph type="title"/>
          </p:nvPr>
        </p:nvSpPr>
        <p:spPr>
          <a:xfrm>
            <a:off x="239713" y="63500"/>
            <a:ext cx="8904287" cy="614363"/>
          </a:xfrm>
        </p:spPr>
        <p:txBody>
          <a:bodyPr/>
          <a:lstStyle/>
          <a:p>
            <a:r>
              <a:rPr lang="en-US"/>
              <a:t>Show or hide the Bcc field</a:t>
            </a:r>
          </a:p>
        </p:txBody>
      </p:sp>
      <p:sp>
        <p:nvSpPr>
          <p:cNvPr id="217091" name="Rectangle 3"/>
          <p:cNvSpPr>
            <a:spLocks noChangeArrowheads="1"/>
          </p:cNvSpPr>
          <p:nvPr/>
        </p:nvSpPr>
        <p:spPr bwMode="auto">
          <a:xfrm>
            <a:off x="6119813" y="854075"/>
            <a:ext cx="2744787" cy="2763838"/>
          </a:xfrm>
          <a:prstGeom prst="rect">
            <a:avLst/>
          </a:prstGeom>
          <a:noFill/>
          <a:ln w="9525">
            <a:noFill/>
            <a:miter lim="800000"/>
            <a:headEnd/>
            <a:tailEnd/>
          </a:ln>
          <a:effectLst/>
        </p:spPr>
        <p:txBody>
          <a:bodyPr/>
          <a:lstStyle/>
          <a:p>
            <a:pPr>
              <a:spcBef>
                <a:spcPct val="20000"/>
              </a:spcBef>
              <a:spcAft>
                <a:spcPct val="75000"/>
              </a:spcAft>
            </a:pPr>
            <a:r>
              <a:rPr lang="en-US" sz="2000"/>
              <a:t>If you prefer to type </a:t>
            </a:r>
            <a:br>
              <a:rPr lang="en-US" sz="2000"/>
            </a:br>
            <a:r>
              <a:rPr lang="en-US" sz="2000"/>
              <a:t>e-mail addresses directly in the </a:t>
            </a:r>
            <a:r>
              <a:rPr lang="en-US" sz="2000" b="1"/>
              <a:t>To</a:t>
            </a:r>
            <a:r>
              <a:rPr lang="en-US" sz="2000"/>
              <a:t> and </a:t>
            </a:r>
            <a:r>
              <a:rPr lang="en-US" sz="2000" b="1"/>
              <a:t>Cc</a:t>
            </a:r>
            <a:r>
              <a:rPr lang="en-US" sz="2000"/>
              <a:t> boxes, you may also want to know how you can show the </a:t>
            </a:r>
            <a:r>
              <a:rPr lang="en-US" sz="2000" b="1"/>
              <a:t>Bcc</a:t>
            </a:r>
            <a:r>
              <a:rPr lang="en-US" sz="2000"/>
              <a:t> field so that you can type names there, too. </a:t>
            </a:r>
          </a:p>
        </p:txBody>
      </p:sp>
      <p:sp>
        <p:nvSpPr>
          <p:cNvPr id="217092" name="Line 4"/>
          <p:cNvSpPr>
            <a:spLocks noChangeShapeType="1"/>
          </p:cNvSpPr>
          <p:nvPr/>
        </p:nvSpPr>
        <p:spPr bwMode="auto">
          <a:xfrm>
            <a:off x="339725" y="3951288"/>
            <a:ext cx="8413750" cy="0"/>
          </a:xfrm>
          <a:prstGeom prst="line">
            <a:avLst/>
          </a:prstGeom>
          <a:noFill/>
          <a:ln w="12700">
            <a:solidFill>
              <a:schemeClr val="tx1"/>
            </a:solidFill>
            <a:round/>
            <a:headEnd/>
            <a:tailEnd/>
          </a:ln>
          <a:effectLst/>
        </p:spPr>
        <p:txBody>
          <a:bodyPr/>
          <a:lstStyle/>
          <a:p>
            <a:endParaRPr lang="en-US"/>
          </a:p>
        </p:txBody>
      </p:sp>
      <p:sp>
        <p:nvSpPr>
          <p:cNvPr id="217095" name="Rectangle 7"/>
          <p:cNvSpPr>
            <a:spLocks noChangeArrowheads="1"/>
          </p:cNvSpPr>
          <p:nvPr/>
        </p:nvSpPr>
        <p:spPr bwMode="auto">
          <a:xfrm>
            <a:off x="242888" y="4019550"/>
            <a:ext cx="5934075" cy="1549400"/>
          </a:xfrm>
          <a:prstGeom prst="rect">
            <a:avLst/>
          </a:prstGeom>
          <a:noFill/>
          <a:ln w="9525">
            <a:noFill/>
            <a:miter lim="800000"/>
            <a:headEnd/>
            <a:tailEnd/>
          </a:ln>
          <a:effectLst/>
        </p:spPr>
        <p:txBody>
          <a:bodyPr/>
          <a:lstStyle/>
          <a:p>
            <a:pPr>
              <a:spcBef>
                <a:spcPct val="20000"/>
              </a:spcBef>
              <a:spcAft>
                <a:spcPct val="75000"/>
              </a:spcAft>
            </a:pPr>
            <a:r>
              <a:rPr lang="en-US">
                <a:solidFill>
                  <a:srgbClr val="FFCC00"/>
                </a:solidFill>
              </a:rPr>
              <a:t>The picture shows the location of the </a:t>
            </a:r>
            <a:r>
              <a:rPr lang="en-US" b="1">
                <a:solidFill>
                  <a:srgbClr val="FFCC00"/>
                </a:solidFill>
              </a:rPr>
              <a:t>Show Bcc </a:t>
            </a:r>
            <a:r>
              <a:rPr lang="en-US">
                <a:solidFill>
                  <a:srgbClr val="FFCC00"/>
                </a:solidFill>
              </a:rPr>
              <a:t>command. </a:t>
            </a:r>
          </a:p>
          <a:p>
            <a:pPr>
              <a:spcBef>
                <a:spcPct val="20000"/>
              </a:spcBef>
              <a:spcAft>
                <a:spcPct val="75000"/>
              </a:spcAft>
            </a:pPr>
            <a:r>
              <a:rPr lang="en-US">
                <a:solidFill>
                  <a:srgbClr val="FFCC00"/>
                </a:solidFill>
              </a:rPr>
              <a:t>As you can see, you’ll find it on the </a:t>
            </a:r>
            <a:r>
              <a:rPr lang="en-US" b="1">
                <a:solidFill>
                  <a:srgbClr val="FFCC00"/>
                </a:solidFill>
              </a:rPr>
              <a:t>Options</a:t>
            </a:r>
            <a:r>
              <a:rPr lang="en-US">
                <a:solidFill>
                  <a:srgbClr val="FFCC00"/>
                </a:solidFill>
              </a:rPr>
              <a:t> tab. </a:t>
            </a:r>
          </a:p>
        </p:txBody>
      </p:sp>
      <p:pic>
        <p:nvPicPr>
          <p:cNvPr id="217096" name="Picture 8" descr="Show Bcc command on the Options tab"/>
          <p:cNvPicPr>
            <a:picLocks noGrp="1" noChangeAspect="1" noChangeArrowheads="1"/>
          </p:cNvPicPr>
          <p:nvPr>
            <p:ph sz="half" idx="1"/>
          </p:nvPr>
        </p:nvPicPr>
        <p:blipFill>
          <a:blip r:embed="rId3" cstate="print"/>
          <a:srcRect/>
          <a:stretch>
            <a:fillRect/>
          </a:stretch>
        </p:blipFill>
        <p:spPr>
          <a:xfrm>
            <a:off x="350838" y="949325"/>
            <a:ext cx="5651500" cy="2849563"/>
          </a:xfrm>
          <a:noFill/>
          <a:ln/>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217096"/>
                                        </p:tgtEl>
                                        <p:attrNameLst>
                                          <p:attrName>style.visibility</p:attrName>
                                        </p:attrNameLst>
                                      </p:cBhvr>
                                      <p:to>
                                        <p:strVal val="visible"/>
                                      </p:to>
                                    </p:set>
                                    <p:animEffect transition="in" filter="slide(fromTop)">
                                      <p:cBhvr>
                                        <p:cTn id="7" dur="500"/>
                                        <p:tgtEl>
                                          <p:spTgt spid="217096"/>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217091"/>
                                        </p:tgtEl>
                                        <p:attrNameLst>
                                          <p:attrName>style.visibility</p:attrName>
                                        </p:attrNameLst>
                                      </p:cBhvr>
                                      <p:to>
                                        <p:strVal val="visible"/>
                                      </p:to>
                                    </p:set>
                                    <p:animEffect transition="in" filter="slide(fromTop)">
                                      <p:cBhvr>
                                        <p:cTn id="12" dur="500"/>
                                        <p:tgtEl>
                                          <p:spTgt spid="217091"/>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217095">
                                            <p:txEl>
                                              <p:pRg st="0" end="0"/>
                                            </p:txEl>
                                          </p:spTgt>
                                        </p:tgtEl>
                                        <p:attrNameLst>
                                          <p:attrName>style.visibility</p:attrName>
                                        </p:attrNameLst>
                                      </p:cBhvr>
                                      <p:to>
                                        <p:strVal val="visible"/>
                                      </p:to>
                                    </p:set>
                                    <p:animEffect transition="in" filter="slide(fromLeft)">
                                      <p:cBhvr>
                                        <p:cTn id="17" dur="500"/>
                                        <p:tgtEl>
                                          <p:spTgt spid="217095">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217095">
                                            <p:txEl>
                                              <p:pRg st="1" end="1"/>
                                            </p:txEl>
                                          </p:spTgt>
                                        </p:tgtEl>
                                        <p:attrNameLst>
                                          <p:attrName>style.visibility</p:attrName>
                                        </p:attrNameLst>
                                      </p:cBhvr>
                                      <p:to>
                                        <p:strVal val="visible"/>
                                      </p:to>
                                    </p:set>
                                    <p:animEffect transition="in" filter="slide(fromLeft)">
                                      <p:cBhvr>
                                        <p:cTn id="22" dur="500"/>
                                        <p:tgtEl>
                                          <p:spTgt spid="21709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7091" grpId="0" autoUpdateAnimBg="0"/>
      <p:bldP spid="217095"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Get up to speed</a:t>
            </a:r>
          </a:p>
        </p:txBody>
      </p:sp>
      <p:sp>
        <p:nvSpPr>
          <p:cNvPr id="16386" name="Rectangle 2"/>
          <p:cNvSpPr>
            <a:spLocks noGrp="1" noChangeArrowheads="1"/>
          </p:cNvSpPr>
          <p:nvPr>
            <p:ph type="title"/>
          </p:nvPr>
        </p:nvSpPr>
        <p:spPr/>
        <p:txBody>
          <a:bodyPr/>
          <a:lstStyle/>
          <a:p>
            <a:r>
              <a:rPr lang="en-US"/>
              <a:t>Course goals			</a:t>
            </a:r>
          </a:p>
        </p:txBody>
      </p:sp>
      <p:sp>
        <p:nvSpPr>
          <p:cNvPr id="16387" name="Rectangle 3"/>
          <p:cNvSpPr>
            <a:spLocks noGrp="1" noChangeArrowheads="1"/>
          </p:cNvSpPr>
          <p:nvPr>
            <p:ph type="body" idx="1"/>
          </p:nvPr>
        </p:nvSpPr>
        <p:spPr>
          <a:xfrm>
            <a:off x="228600" y="865188"/>
            <a:ext cx="8431213" cy="4659312"/>
          </a:xfrm>
        </p:spPr>
        <p:txBody>
          <a:bodyPr/>
          <a:lstStyle/>
          <a:p>
            <a:pPr marL="233363" indent="-233363">
              <a:spcAft>
                <a:spcPct val="75000"/>
              </a:spcAft>
              <a:buClr>
                <a:srgbClr val="FF9900"/>
              </a:buClr>
              <a:buFontTx/>
              <a:buChar char="•"/>
            </a:pPr>
            <a:r>
              <a:rPr lang="en-US" sz="2400"/>
              <a:t>Move around in Outlook 2007. Learn about the things that have changed, and why. </a:t>
            </a:r>
          </a:p>
          <a:p>
            <a:pPr marL="233363" indent="-233363">
              <a:spcAft>
                <a:spcPct val="75000"/>
              </a:spcAft>
              <a:buClr>
                <a:srgbClr val="FF9900"/>
              </a:buClr>
              <a:buFontTx/>
              <a:buChar char="•"/>
            </a:pPr>
            <a:r>
              <a:rPr lang="en-US" sz="2400"/>
              <a:t>Find commands on the Ribbon and do the things you do every day: read and send e-mail, work with appointments and meetings, and use your contacts. </a:t>
            </a:r>
          </a:p>
          <a:p>
            <a:pPr marL="233363" indent="-233363">
              <a:spcAft>
                <a:spcPct val="75000"/>
              </a:spcAft>
              <a:buClr>
                <a:srgbClr val="FF9900"/>
              </a:buClr>
              <a:buFontTx/>
              <a:buChar char="•"/>
            </a:pPr>
            <a:r>
              <a:rPr lang="en-US" sz="2400"/>
              <a:t>Send and receive pictures and attachments. Ensure that recipients will be able to open attached files that use the new 2007 Microsoft Office release file formats. </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animEffect transition="in" filter="slide(fromTop)">
                                      <p:cBhvr>
                                        <p:cTn id="7" dur="500"/>
                                        <p:tgtEl>
                                          <p:spTgt spid="1638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6387">
                                            <p:txEl>
                                              <p:pRg st="1" end="1"/>
                                            </p:txEl>
                                          </p:spTgt>
                                        </p:tgtEl>
                                        <p:attrNameLst>
                                          <p:attrName>style.visibility</p:attrName>
                                        </p:attrNameLst>
                                      </p:cBhvr>
                                      <p:to>
                                        <p:strVal val="visible"/>
                                      </p:to>
                                    </p:set>
                                    <p:animEffect transition="in" filter="slide(fromTop)">
                                      <p:cBhvr>
                                        <p:cTn id="12" dur="500"/>
                                        <p:tgtEl>
                                          <p:spTgt spid="1638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1" fill="hold" grpId="0" nodeType="clickEffect">
                                  <p:stCondLst>
                                    <p:cond delay="0"/>
                                  </p:stCondLst>
                                  <p:childTnLst>
                                    <p:set>
                                      <p:cBhvr>
                                        <p:cTn id="16" dur="1" fill="hold">
                                          <p:stCondLst>
                                            <p:cond delay="0"/>
                                          </p:stCondLst>
                                        </p:cTn>
                                        <p:tgtEl>
                                          <p:spTgt spid="16387">
                                            <p:txEl>
                                              <p:pRg st="2" end="2"/>
                                            </p:txEl>
                                          </p:spTgt>
                                        </p:tgtEl>
                                        <p:attrNameLst>
                                          <p:attrName>style.visibility</p:attrName>
                                        </p:attrNameLst>
                                      </p:cBhvr>
                                      <p:to>
                                        <p:strVal val="visible"/>
                                      </p:to>
                                    </p:set>
                                    <p:animEffect transition="in" filter="slide(fromTop)">
                                      <p:cBhvr>
                                        <p:cTn id="17" dur="500"/>
                                        <p:tgtEl>
                                          <p:spTgt spid="1638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Get up to speed</a:t>
            </a:r>
          </a:p>
        </p:txBody>
      </p:sp>
      <p:sp>
        <p:nvSpPr>
          <p:cNvPr id="219138" name="Rectangle 2"/>
          <p:cNvSpPr>
            <a:spLocks noGrp="1" noChangeArrowheads="1"/>
          </p:cNvSpPr>
          <p:nvPr>
            <p:ph type="title"/>
          </p:nvPr>
        </p:nvSpPr>
        <p:spPr>
          <a:xfrm>
            <a:off x="239713" y="63500"/>
            <a:ext cx="8904287" cy="614363"/>
          </a:xfrm>
        </p:spPr>
        <p:txBody>
          <a:bodyPr/>
          <a:lstStyle/>
          <a:p>
            <a:r>
              <a:rPr lang="en-US"/>
              <a:t>Include your signature</a:t>
            </a:r>
          </a:p>
        </p:txBody>
      </p:sp>
      <p:sp>
        <p:nvSpPr>
          <p:cNvPr id="219139" name="Rectangle 3"/>
          <p:cNvSpPr>
            <a:spLocks noChangeArrowheads="1"/>
          </p:cNvSpPr>
          <p:nvPr/>
        </p:nvSpPr>
        <p:spPr bwMode="auto">
          <a:xfrm>
            <a:off x="6119813" y="854075"/>
            <a:ext cx="2744787" cy="2763838"/>
          </a:xfrm>
          <a:prstGeom prst="rect">
            <a:avLst/>
          </a:prstGeom>
          <a:noFill/>
          <a:ln w="9525">
            <a:noFill/>
            <a:miter lim="800000"/>
            <a:headEnd/>
            <a:tailEnd/>
          </a:ln>
          <a:effectLst/>
        </p:spPr>
        <p:txBody>
          <a:bodyPr/>
          <a:lstStyle/>
          <a:p>
            <a:pPr>
              <a:spcBef>
                <a:spcPct val="20000"/>
              </a:spcBef>
              <a:spcAft>
                <a:spcPct val="75000"/>
              </a:spcAft>
            </a:pPr>
            <a:r>
              <a:rPr lang="en-US" sz="2000"/>
              <a:t>Do you use a personal e-mail signature at the end of your Outlook messages? </a:t>
            </a:r>
          </a:p>
        </p:txBody>
      </p:sp>
      <p:sp>
        <p:nvSpPr>
          <p:cNvPr id="219140" name="Line 4"/>
          <p:cNvSpPr>
            <a:spLocks noChangeShapeType="1"/>
          </p:cNvSpPr>
          <p:nvPr/>
        </p:nvSpPr>
        <p:spPr bwMode="auto">
          <a:xfrm>
            <a:off x="339725" y="3951288"/>
            <a:ext cx="8413750" cy="0"/>
          </a:xfrm>
          <a:prstGeom prst="line">
            <a:avLst/>
          </a:prstGeom>
          <a:noFill/>
          <a:ln w="12700">
            <a:solidFill>
              <a:schemeClr val="tx1"/>
            </a:solidFill>
            <a:round/>
            <a:headEnd/>
            <a:tailEnd/>
          </a:ln>
          <a:effectLst/>
        </p:spPr>
        <p:txBody>
          <a:bodyPr/>
          <a:lstStyle/>
          <a:p>
            <a:endParaRPr lang="en-US"/>
          </a:p>
        </p:txBody>
      </p:sp>
      <p:sp>
        <p:nvSpPr>
          <p:cNvPr id="219143" name="Rectangle 7"/>
          <p:cNvSpPr>
            <a:spLocks noChangeArrowheads="1"/>
          </p:cNvSpPr>
          <p:nvPr/>
        </p:nvSpPr>
        <p:spPr bwMode="auto">
          <a:xfrm>
            <a:off x="242888" y="4019550"/>
            <a:ext cx="5934075" cy="2133600"/>
          </a:xfrm>
          <a:prstGeom prst="rect">
            <a:avLst/>
          </a:prstGeom>
          <a:noFill/>
          <a:ln w="9525">
            <a:noFill/>
            <a:miter lim="800000"/>
            <a:headEnd/>
            <a:tailEnd/>
          </a:ln>
          <a:effectLst/>
        </p:spPr>
        <p:txBody>
          <a:bodyPr/>
          <a:lstStyle/>
          <a:p>
            <a:pPr>
              <a:spcBef>
                <a:spcPct val="20000"/>
              </a:spcBef>
              <a:spcAft>
                <a:spcPct val="75000"/>
              </a:spcAft>
            </a:pPr>
            <a:r>
              <a:rPr lang="en-US">
                <a:solidFill>
                  <a:srgbClr val="FFCC00"/>
                </a:solidFill>
              </a:rPr>
              <a:t>The same signature you used in earlier versions will be available when you upgrade to Outlook 2007.</a:t>
            </a:r>
          </a:p>
          <a:p>
            <a:pPr>
              <a:spcBef>
                <a:spcPct val="20000"/>
              </a:spcBef>
              <a:spcAft>
                <a:spcPct val="75000"/>
              </a:spcAft>
            </a:pPr>
            <a:r>
              <a:rPr lang="en-US">
                <a:solidFill>
                  <a:srgbClr val="FFCC00"/>
                </a:solidFill>
              </a:rPr>
              <a:t>If you didn’t use signatures (maybe they seemed too complex or you could never remember how to create them or where to find them), you’ll be surprised to see how easy signatures are in Outlook 2007.</a:t>
            </a:r>
          </a:p>
        </p:txBody>
      </p:sp>
      <p:pic>
        <p:nvPicPr>
          <p:cNvPr id="219144" name="Picture 8" descr="Signature names under Signature command; Signatures command"/>
          <p:cNvPicPr>
            <a:picLocks noGrp="1" noChangeAspect="1" noChangeArrowheads="1"/>
          </p:cNvPicPr>
          <p:nvPr>
            <p:ph sz="half" idx="1"/>
          </p:nvPr>
        </p:nvPicPr>
        <p:blipFill>
          <a:blip r:embed="rId3" cstate="print"/>
          <a:srcRect/>
          <a:stretch>
            <a:fillRect/>
          </a:stretch>
        </p:blipFill>
        <p:spPr>
          <a:xfrm>
            <a:off x="350838" y="949325"/>
            <a:ext cx="5651500" cy="2849563"/>
          </a:xfrm>
          <a:noFill/>
          <a:ln/>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219144"/>
                                        </p:tgtEl>
                                        <p:attrNameLst>
                                          <p:attrName>style.visibility</p:attrName>
                                        </p:attrNameLst>
                                      </p:cBhvr>
                                      <p:to>
                                        <p:strVal val="visible"/>
                                      </p:to>
                                    </p:set>
                                    <p:animEffect transition="in" filter="slide(fromTop)">
                                      <p:cBhvr>
                                        <p:cTn id="7" dur="500"/>
                                        <p:tgtEl>
                                          <p:spTgt spid="219144"/>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219139"/>
                                        </p:tgtEl>
                                        <p:attrNameLst>
                                          <p:attrName>style.visibility</p:attrName>
                                        </p:attrNameLst>
                                      </p:cBhvr>
                                      <p:to>
                                        <p:strVal val="visible"/>
                                      </p:to>
                                    </p:set>
                                    <p:animEffect transition="in" filter="slide(fromTop)">
                                      <p:cBhvr>
                                        <p:cTn id="12" dur="500"/>
                                        <p:tgtEl>
                                          <p:spTgt spid="219139"/>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219143">
                                            <p:txEl>
                                              <p:pRg st="0" end="0"/>
                                            </p:txEl>
                                          </p:spTgt>
                                        </p:tgtEl>
                                        <p:attrNameLst>
                                          <p:attrName>style.visibility</p:attrName>
                                        </p:attrNameLst>
                                      </p:cBhvr>
                                      <p:to>
                                        <p:strVal val="visible"/>
                                      </p:to>
                                    </p:set>
                                    <p:animEffect transition="in" filter="slide(fromLeft)">
                                      <p:cBhvr>
                                        <p:cTn id="17" dur="500"/>
                                        <p:tgtEl>
                                          <p:spTgt spid="21914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219143">
                                            <p:txEl>
                                              <p:pRg st="1" end="1"/>
                                            </p:txEl>
                                          </p:spTgt>
                                        </p:tgtEl>
                                        <p:attrNameLst>
                                          <p:attrName>style.visibility</p:attrName>
                                        </p:attrNameLst>
                                      </p:cBhvr>
                                      <p:to>
                                        <p:strVal val="visible"/>
                                      </p:to>
                                    </p:set>
                                    <p:animEffect transition="in" filter="slide(fromLeft)">
                                      <p:cBhvr>
                                        <p:cTn id="22" dur="500"/>
                                        <p:tgtEl>
                                          <p:spTgt spid="21914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9139" grpId="0" autoUpdateAnimBg="0"/>
      <p:bldP spid="219143" grpId="0" build="p"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 name="Footer Placeholder 5"/>
          <p:cNvSpPr>
            <a:spLocks noGrp="1"/>
          </p:cNvSpPr>
          <p:nvPr>
            <p:ph type="ftr" sz="quarter" idx="11"/>
          </p:nvPr>
        </p:nvSpPr>
        <p:spPr/>
        <p:txBody>
          <a:bodyPr/>
          <a:lstStyle/>
          <a:p>
            <a:r>
              <a:rPr lang="en-US"/>
              <a:t>Get up to speed</a:t>
            </a:r>
          </a:p>
        </p:txBody>
      </p:sp>
      <p:sp>
        <p:nvSpPr>
          <p:cNvPr id="221186" name="Rectangle 2"/>
          <p:cNvSpPr>
            <a:spLocks noGrp="1" noChangeArrowheads="1"/>
          </p:cNvSpPr>
          <p:nvPr>
            <p:ph type="title"/>
          </p:nvPr>
        </p:nvSpPr>
        <p:spPr>
          <a:xfrm>
            <a:off x="239713" y="63500"/>
            <a:ext cx="8904287" cy="614363"/>
          </a:xfrm>
        </p:spPr>
        <p:txBody>
          <a:bodyPr/>
          <a:lstStyle/>
          <a:p>
            <a:r>
              <a:rPr lang="en-US"/>
              <a:t>Include your signature</a:t>
            </a:r>
          </a:p>
        </p:txBody>
      </p:sp>
      <p:sp>
        <p:nvSpPr>
          <p:cNvPr id="221187" name="Rectangle 3"/>
          <p:cNvSpPr>
            <a:spLocks noChangeArrowheads="1"/>
          </p:cNvSpPr>
          <p:nvPr/>
        </p:nvSpPr>
        <p:spPr bwMode="auto">
          <a:xfrm>
            <a:off x="6119813" y="854075"/>
            <a:ext cx="2744787" cy="1684338"/>
          </a:xfrm>
          <a:prstGeom prst="rect">
            <a:avLst/>
          </a:prstGeom>
          <a:noFill/>
          <a:ln w="9525">
            <a:noFill/>
            <a:miter lim="800000"/>
            <a:headEnd/>
            <a:tailEnd/>
          </a:ln>
          <a:effectLst/>
        </p:spPr>
        <p:txBody>
          <a:bodyPr/>
          <a:lstStyle/>
          <a:p>
            <a:pPr>
              <a:spcBef>
                <a:spcPct val="20000"/>
              </a:spcBef>
              <a:spcAft>
                <a:spcPct val="75000"/>
              </a:spcAft>
            </a:pPr>
            <a:r>
              <a:rPr lang="en-US" sz="2000"/>
              <a:t>You can modify existing signatures or create new ones, as well as set a default signature.</a:t>
            </a:r>
          </a:p>
        </p:txBody>
      </p:sp>
      <p:sp>
        <p:nvSpPr>
          <p:cNvPr id="221188" name="Line 4"/>
          <p:cNvSpPr>
            <a:spLocks noChangeShapeType="1"/>
          </p:cNvSpPr>
          <p:nvPr/>
        </p:nvSpPr>
        <p:spPr bwMode="auto">
          <a:xfrm>
            <a:off x="339725" y="3951288"/>
            <a:ext cx="8413750" cy="0"/>
          </a:xfrm>
          <a:prstGeom prst="line">
            <a:avLst/>
          </a:prstGeom>
          <a:noFill/>
          <a:ln w="12700">
            <a:solidFill>
              <a:schemeClr val="tx1"/>
            </a:solidFill>
            <a:round/>
            <a:headEnd/>
            <a:tailEnd/>
          </a:ln>
          <a:effectLst/>
        </p:spPr>
        <p:txBody>
          <a:bodyPr/>
          <a:lstStyle/>
          <a:p>
            <a:endParaRPr lang="en-US"/>
          </a:p>
        </p:txBody>
      </p:sp>
      <p:sp>
        <p:nvSpPr>
          <p:cNvPr id="221189" name="Rectangle 5"/>
          <p:cNvSpPr>
            <a:spLocks noChangeArrowheads="1"/>
          </p:cNvSpPr>
          <p:nvPr/>
        </p:nvSpPr>
        <p:spPr bwMode="auto">
          <a:xfrm>
            <a:off x="242888" y="4019550"/>
            <a:ext cx="5934075" cy="401638"/>
          </a:xfrm>
          <a:prstGeom prst="rect">
            <a:avLst/>
          </a:prstGeom>
          <a:noFill/>
          <a:ln w="9525">
            <a:noFill/>
            <a:miter lim="800000"/>
            <a:headEnd/>
            <a:tailEnd/>
          </a:ln>
          <a:effectLst/>
        </p:spPr>
        <p:txBody>
          <a:bodyPr/>
          <a:lstStyle/>
          <a:p>
            <a:pPr>
              <a:spcBef>
                <a:spcPct val="20000"/>
              </a:spcBef>
              <a:spcAft>
                <a:spcPct val="75000"/>
              </a:spcAft>
            </a:pPr>
            <a:r>
              <a:rPr lang="en-US">
                <a:solidFill>
                  <a:srgbClr val="FFCC00"/>
                </a:solidFill>
              </a:rPr>
              <a:t>The picture shows what happens next:</a:t>
            </a:r>
          </a:p>
        </p:txBody>
      </p:sp>
      <p:pic>
        <p:nvPicPr>
          <p:cNvPr id="221190" name="Picture 6" descr="Signature names under Signature command; Signatures command"/>
          <p:cNvPicPr>
            <a:picLocks noGrp="1" noChangeAspect="1" noChangeArrowheads="1"/>
          </p:cNvPicPr>
          <p:nvPr>
            <p:ph sz="half" idx="1"/>
          </p:nvPr>
        </p:nvPicPr>
        <p:blipFill>
          <a:blip r:embed="rId4" cstate="print"/>
          <a:srcRect/>
          <a:stretch>
            <a:fillRect/>
          </a:stretch>
        </p:blipFill>
        <p:spPr>
          <a:xfrm>
            <a:off x="350838" y="949325"/>
            <a:ext cx="5651500" cy="2849563"/>
          </a:xfrm>
          <a:noFill/>
          <a:ln/>
        </p:spPr>
      </p:pic>
      <p:graphicFrame>
        <p:nvGraphicFramePr>
          <p:cNvPr id="221191" name="Object 7"/>
          <p:cNvGraphicFramePr>
            <a:graphicFrameLocks noChangeAspect="1"/>
          </p:cNvGraphicFramePr>
          <p:nvPr/>
        </p:nvGraphicFramePr>
        <p:xfrm>
          <a:off x="339725" y="4497388"/>
          <a:ext cx="269875" cy="303212"/>
        </p:xfrm>
        <a:graphic>
          <a:graphicData uri="http://schemas.openxmlformats.org/presentationml/2006/ole">
            <p:oleObj spid="_x0000_s221191" name="Visio" r:id="rId5" imgW="270231" imgH="303063" progId="">
              <p:embed/>
            </p:oleObj>
          </a:graphicData>
        </a:graphic>
      </p:graphicFrame>
      <p:graphicFrame>
        <p:nvGraphicFramePr>
          <p:cNvPr id="221192" name="Object 8"/>
          <p:cNvGraphicFramePr>
            <a:graphicFrameLocks noChangeAspect="1"/>
          </p:cNvGraphicFramePr>
          <p:nvPr/>
        </p:nvGraphicFramePr>
        <p:xfrm>
          <a:off x="339725" y="5211763"/>
          <a:ext cx="269875" cy="303212"/>
        </p:xfrm>
        <a:graphic>
          <a:graphicData uri="http://schemas.openxmlformats.org/presentationml/2006/ole">
            <p:oleObj spid="_x0000_s221192" name="Visio" r:id="rId6" imgW="270231" imgH="303063" progId="">
              <p:embed/>
            </p:oleObj>
          </a:graphicData>
        </a:graphic>
      </p:graphicFrame>
      <p:sp>
        <p:nvSpPr>
          <p:cNvPr id="221193" name="Rectangle 9"/>
          <p:cNvSpPr>
            <a:spLocks noChangeArrowheads="1"/>
          </p:cNvSpPr>
          <p:nvPr/>
        </p:nvSpPr>
        <p:spPr bwMode="auto">
          <a:xfrm>
            <a:off x="676275" y="4464050"/>
            <a:ext cx="5940425" cy="1370013"/>
          </a:xfrm>
          <a:prstGeom prst="rect">
            <a:avLst/>
          </a:prstGeom>
          <a:noFill/>
          <a:ln w="9525" algn="ctr">
            <a:noFill/>
            <a:miter lim="800000"/>
            <a:headEnd/>
            <a:tailEnd/>
          </a:ln>
          <a:effectLst/>
        </p:spPr>
        <p:txBody>
          <a:bodyPr>
            <a:spAutoFit/>
          </a:bodyPr>
          <a:lstStyle/>
          <a:p>
            <a:pPr>
              <a:spcBef>
                <a:spcPct val="20000"/>
              </a:spcBef>
              <a:spcAft>
                <a:spcPct val="45000"/>
              </a:spcAft>
            </a:pPr>
            <a:r>
              <a:rPr lang="en-US">
                <a:solidFill>
                  <a:srgbClr val="FFCC00"/>
                </a:solidFill>
              </a:rPr>
              <a:t>If you created signatures previously, you’ll see them listed here.</a:t>
            </a:r>
          </a:p>
          <a:p>
            <a:pPr>
              <a:spcBef>
                <a:spcPct val="20000"/>
              </a:spcBef>
              <a:spcAft>
                <a:spcPct val="45000"/>
              </a:spcAft>
            </a:pPr>
            <a:r>
              <a:rPr lang="en-US">
                <a:solidFill>
                  <a:srgbClr val="FFCC00"/>
                </a:solidFill>
              </a:rPr>
              <a:t>To create new signatures, set a default signature, or modify existing signatures, click </a:t>
            </a:r>
            <a:r>
              <a:rPr lang="en-US" b="1">
                <a:solidFill>
                  <a:srgbClr val="FFCC00"/>
                </a:solidFill>
              </a:rPr>
              <a:t>Signatures</a:t>
            </a:r>
            <a:r>
              <a:rPr lang="en-US">
                <a:solidFill>
                  <a:srgbClr val="FFCC00"/>
                </a:solidFill>
              </a:rPr>
              <a:t>.</a:t>
            </a:r>
          </a:p>
        </p:txBody>
      </p:sp>
      <p:sp>
        <p:nvSpPr>
          <p:cNvPr id="221194" name="Rectangle 10"/>
          <p:cNvSpPr>
            <a:spLocks noChangeArrowheads="1"/>
          </p:cNvSpPr>
          <p:nvPr/>
        </p:nvSpPr>
        <p:spPr bwMode="auto">
          <a:xfrm>
            <a:off x="6119813" y="2663825"/>
            <a:ext cx="2744787" cy="1042988"/>
          </a:xfrm>
          <a:prstGeom prst="rect">
            <a:avLst/>
          </a:prstGeom>
          <a:noFill/>
          <a:ln w="9525">
            <a:noFill/>
            <a:miter lim="800000"/>
            <a:headEnd/>
            <a:tailEnd/>
          </a:ln>
          <a:effectLst/>
        </p:spPr>
        <p:txBody>
          <a:bodyPr/>
          <a:lstStyle/>
          <a:p>
            <a:pPr>
              <a:spcBef>
                <a:spcPct val="20000"/>
              </a:spcBef>
              <a:spcAft>
                <a:spcPct val="75000"/>
              </a:spcAft>
            </a:pPr>
            <a:r>
              <a:rPr lang="en-US" sz="2000"/>
              <a:t>Start by clicking the arrow under the </a:t>
            </a:r>
            <a:r>
              <a:rPr lang="en-US" sz="2000" b="1"/>
              <a:t>Signature</a:t>
            </a:r>
            <a:r>
              <a:rPr lang="en-US" sz="2000"/>
              <a:t> command.</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221187"/>
                                        </p:tgtEl>
                                        <p:attrNameLst>
                                          <p:attrName>style.visibility</p:attrName>
                                        </p:attrNameLst>
                                      </p:cBhvr>
                                      <p:to>
                                        <p:strVal val="visible"/>
                                      </p:to>
                                    </p:set>
                                    <p:animEffect transition="in" filter="slide(fromTop)">
                                      <p:cBhvr>
                                        <p:cTn id="7" dur="500"/>
                                        <p:tgtEl>
                                          <p:spTgt spid="221187"/>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221194"/>
                                        </p:tgtEl>
                                        <p:attrNameLst>
                                          <p:attrName>style.visibility</p:attrName>
                                        </p:attrNameLst>
                                      </p:cBhvr>
                                      <p:to>
                                        <p:strVal val="visible"/>
                                      </p:to>
                                    </p:set>
                                    <p:animEffect transition="in" filter="slide(fromTop)">
                                      <p:cBhvr>
                                        <p:cTn id="12" dur="500"/>
                                        <p:tgtEl>
                                          <p:spTgt spid="221194"/>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221189">
                                            <p:txEl>
                                              <p:pRg st="0" end="0"/>
                                            </p:txEl>
                                          </p:spTgt>
                                        </p:tgtEl>
                                        <p:attrNameLst>
                                          <p:attrName>style.visibility</p:attrName>
                                        </p:attrNameLst>
                                      </p:cBhvr>
                                      <p:to>
                                        <p:strVal val="visible"/>
                                      </p:to>
                                    </p:set>
                                    <p:animEffect transition="in" filter="slide(fromLeft)">
                                      <p:cBhvr>
                                        <p:cTn id="17" dur="500"/>
                                        <p:tgtEl>
                                          <p:spTgt spid="221189">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221191"/>
                                        </p:tgtEl>
                                        <p:attrNameLst>
                                          <p:attrName>style.visibility</p:attrName>
                                        </p:attrNameLst>
                                      </p:cBhvr>
                                      <p:to>
                                        <p:strVal val="visible"/>
                                      </p:to>
                                    </p:set>
                                    <p:animEffect transition="in" filter="dissolve">
                                      <p:cBhvr>
                                        <p:cTn id="22" dur="500"/>
                                        <p:tgtEl>
                                          <p:spTgt spid="221191"/>
                                        </p:tgtEl>
                                      </p:cBhvr>
                                    </p:animEffect>
                                  </p:childTnLst>
                                </p:cTn>
                              </p:par>
                            </p:childTnLst>
                          </p:cTn>
                        </p:par>
                        <p:par>
                          <p:cTn id="23" fill="hold">
                            <p:stCondLst>
                              <p:cond delay="500"/>
                            </p:stCondLst>
                            <p:childTnLst>
                              <p:par>
                                <p:cTn id="24" presetID="9" presetClass="entr" presetSubtype="0" fill="hold" nodeType="afterEffect">
                                  <p:stCondLst>
                                    <p:cond delay="0"/>
                                  </p:stCondLst>
                                  <p:childTnLst>
                                    <p:set>
                                      <p:cBhvr>
                                        <p:cTn id="25" dur="1" fill="hold">
                                          <p:stCondLst>
                                            <p:cond delay="0"/>
                                          </p:stCondLst>
                                        </p:cTn>
                                        <p:tgtEl>
                                          <p:spTgt spid="221192"/>
                                        </p:tgtEl>
                                        <p:attrNameLst>
                                          <p:attrName>style.visibility</p:attrName>
                                        </p:attrNameLst>
                                      </p:cBhvr>
                                      <p:to>
                                        <p:strVal val="visible"/>
                                      </p:to>
                                    </p:set>
                                    <p:animEffect transition="in" filter="dissolve">
                                      <p:cBhvr>
                                        <p:cTn id="26" dur="500"/>
                                        <p:tgtEl>
                                          <p:spTgt spid="221192"/>
                                        </p:tgtEl>
                                      </p:cBhvr>
                                    </p:animEffect>
                                  </p:childTnLst>
                                </p:cTn>
                              </p:par>
                            </p:childTnLst>
                          </p:cTn>
                        </p:par>
                      </p:childTnLst>
                    </p:cTn>
                  </p:par>
                  <p:par>
                    <p:cTn id="27" fill="hold">
                      <p:stCondLst>
                        <p:cond delay="indefinite"/>
                      </p:stCondLst>
                      <p:childTnLst>
                        <p:par>
                          <p:cTn id="28" fill="hold">
                            <p:stCondLst>
                              <p:cond delay="0"/>
                            </p:stCondLst>
                            <p:childTnLst>
                              <p:par>
                                <p:cTn id="29" presetID="5" presetClass="entr" presetSubtype="10" fill="hold" grpId="0" nodeType="clickEffect">
                                  <p:stCondLst>
                                    <p:cond delay="0"/>
                                  </p:stCondLst>
                                  <p:childTnLst>
                                    <p:set>
                                      <p:cBhvr>
                                        <p:cTn id="30" dur="1" fill="hold">
                                          <p:stCondLst>
                                            <p:cond delay="0"/>
                                          </p:stCondLst>
                                        </p:cTn>
                                        <p:tgtEl>
                                          <p:spTgt spid="221193">
                                            <p:txEl>
                                              <p:pRg st="0" end="0"/>
                                            </p:txEl>
                                          </p:spTgt>
                                        </p:tgtEl>
                                        <p:attrNameLst>
                                          <p:attrName>style.visibility</p:attrName>
                                        </p:attrNameLst>
                                      </p:cBhvr>
                                      <p:to>
                                        <p:strVal val="visible"/>
                                      </p:to>
                                    </p:set>
                                    <p:animEffect transition="in" filter="checkerboard(across)">
                                      <p:cBhvr>
                                        <p:cTn id="31" dur="500"/>
                                        <p:tgtEl>
                                          <p:spTgt spid="221193">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5" presetClass="entr" presetSubtype="10" fill="hold" grpId="0" nodeType="clickEffect">
                                  <p:stCondLst>
                                    <p:cond delay="0"/>
                                  </p:stCondLst>
                                  <p:childTnLst>
                                    <p:set>
                                      <p:cBhvr>
                                        <p:cTn id="35" dur="1" fill="hold">
                                          <p:stCondLst>
                                            <p:cond delay="0"/>
                                          </p:stCondLst>
                                        </p:cTn>
                                        <p:tgtEl>
                                          <p:spTgt spid="221193">
                                            <p:txEl>
                                              <p:pRg st="1" end="1"/>
                                            </p:txEl>
                                          </p:spTgt>
                                        </p:tgtEl>
                                        <p:attrNameLst>
                                          <p:attrName>style.visibility</p:attrName>
                                        </p:attrNameLst>
                                      </p:cBhvr>
                                      <p:to>
                                        <p:strVal val="visible"/>
                                      </p:to>
                                    </p:set>
                                    <p:animEffect transition="in" filter="checkerboard(across)">
                                      <p:cBhvr>
                                        <p:cTn id="36" dur="500"/>
                                        <p:tgtEl>
                                          <p:spTgt spid="22119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1187" grpId="0" autoUpdateAnimBg="0"/>
      <p:bldP spid="221189" grpId="0" build="p" autoUpdateAnimBg="0"/>
      <p:bldP spid="221193" grpId="0" build="p" autoUpdateAnimBg="0"/>
      <p:bldP spid="221194" grpId="0"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Get up to speed</a:t>
            </a:r>
          </a:p>
        </p:txBody>
      </p:sp>
      <p:sp>
        <p:nvSpPr>
          <p:cNvPr id="223234" name="Rectangle 2"/>
          <p:cNvSpPr>
            <a:spLocks noGrp="1" noChangeArrowheads="1"/>
          </p:cNvSpPr>
          <p:nvPr>
            <p:ph type="title"/>
          </p:nvPr>
        </p:nvSpPr>
        <p:spPr>
          <a:xfrm>
            <a:off x="239713" y="63500"/>
            <a:ext cx="8904287" cy="614363"/>
          </a:xfrm>
        </p:spPr>
        <p:txBody>
          <a:bodyPr/>
          <a:lstStyle/>
          <a:p>
            <a:r>
              <a:rPr lang="en-US"/>
              <a:t>Use flags and reminders</a:t>
            </a:r>
          </a:p>
        </p:txBody>
      </p:sp>
      <p:sp>
        <p:nvSpPr>
          <p:cNvPr id="223235" name="Rectangle 3"/>
          <p:cNvSpPr>
            <a:spLocks noChangeArrowheads="1"/>
          </p:cNvSpPr>
          <p:nvPr/>
        </p:nvSpPr>
        <p:spPr bwMode="auto">
          <a:xfrm>
            <a:off x="6119813" y="854075"/>
            <a:ext cx="2744787" cy="1490663"/>
          </a:xfrm>
          <a:prstGeom prst="rect">
            <a:avLst/>
          </a:prstGeom>
          <a:noFill/>
          <a:ln w="9525">
            <a:noFill/>
            <a:miter lim="800000"/>
            <a:headEnd/>
            <a:tailEnd/>
          </a:ln>
          <a:effectLst/>
        </p:spPr>
        <p:txBody>
          <a:bodyPr/>
          <a:lstStyle/>
          <a:p>
            <a:pPr>
              <a:spcBef>
                <a:spcPct val="20000"/>
              </a:spcBef>
              <a:spcAft>
                <a:spcPct val="75000"/>
              </a:spcAft>
            </a:pPr>
            <a:r>
              <a:rPr lang="en-US" sz="2000"/>
              <a:t>Flags and reminders can help you and others remember to do things. </a:t>
            </a:r>
          </a:p>
        </p:txBody>
      </p:sp>
      <p:sp>
        <p:nvSpPr>
          <p:cNvPr id="223236" name="Line 4"/>
          <p:cNvSpPr>
            <a:spLocks noChangeShapeType="1"/>
          </p:cNvSpPr>
          <p:nvPr/>
        </p:nvSpPr>
        <p:spPr bwMode="auto">
          <a:xfrm>
            <a:off x="339725" y="3951288"/>
            <a:ext cx="8413750" cy="0"/>
          </a:xfrm>
          <a:prstGeom prst="line">
            <a:avLst/>
          </a:prstGeom>
          <a:noFill/>
          <a:ln w="12700">
            <a:solidFill>
              <a:schemeClr val="tx1"/>
            </a:solidFill>
            <a:round/>
            <a:headEnd/>
            <a:tailEnd/>
          </a:ln>
          <a:effectLst/>
        </p:spPr>
        <p:txBody>
          <a:bodyPr/>
          <a:lstStyle/>
          <a:p>
            <a:endParaRPr lang="en-US"/>
          </a:p>
        </p:txBody>
      </p:sp>
      <p:sp>
        <p:nvSpPr>
          <p:cNvPr id="223239" name="Rectangle 7"/>
          <p:cNvSpPr>
            <a:spLocks noChangeArrowheads="1"/>
          </p:cNvSpPr>
          <p:nvPr/>
        </p:nvSpPr>
        <p:spPr bwMode="auto">
          <a:xfrm>
            <a:off x="242888" y="4019550"/>
            <a:ext cx="5934075" cy="1044575"/>
          </a:xfrm>
          <a:prstGeom prst="rect">
            <a:avLst/>
          </a:prstGeom>
          <a:noFill/>
          <a:ln w="9525">
            <a:noFill/>
            <a:miter lim="800000"/>
            <a:headEnd/>
            <a:tailEnd/>
          </a:ln>
          <a:effectLst/>
        </p:spPr>
        <p:txBody>
          <a:bodyPr/>
          <a:lstStyle/>
          <a:p>
            <a:pPr>
              <a:spcBef>
                <a:spcPct val="20000"/>
              </a:spcBef>
              <a:spcAft>
                <a:spcPct val="75000"/>
              </a:spcAft>
            </a:pPr>
            <a:r>
              <a:rPr lang="en-US">
                <a:solidFill>
                  <a:srgbClr val="FFCC00"/>
                </a:solidFill>
              </a:rPr>
              <a:t>To add a flag, reminder, or both when you’re creating a message, start by clicking </a:t>
            </a:r>
            <a:r>
              <a:rPr lang="en-US" b="1">
                <a:solidFill>
                  <a:srgbClr val="FFCC00"/>
                </a:solidFill>
              </a:rPr>
              <a:t>Follow Up</a:t>
            </a:r>
            <a:r>
              <a:rPr lang="en-US">
                <a:solidFill>
                  <a:srgbClr val="FFCC00"/>
                </a:solidFill>
              </a:rPr>
              <a:t> in the </a:t>
            </a:r>
            <a:r>
              <a:rPr lang="en-US" b="1">
                <a:solidFill>
                  <a:srgbClr val="FFCC00"/>
                </a:solidFill>
              </a:rPr>
              <a:t>Options</a:t>
            </a:r>
            <a:r>
              <a:rPr lang="en-US">
                <a:solidFill>
                  <a:srgbClr val="FFCC00"/>
                </a:solidFill>
              </a:rPr>
              <a:t> group of a new message. </a:t>
            </a:r>
          </a:p>
        </p:txBody>
      </p:sp>
      <p:pic>
        <p:nvPicPr>
          <p:cNvPr id="223240" name="Picture 8" descr="Flag for Recipients under Follow Up command; message in Inbox flagged for follow-up"/>
          <p:cNvPicPr>
            <a:picLocks noGrp="1" noChangeAspect="1" noChangeArrowheads="1"/>
          </p:cNvPicPr>
          <p:nvPr>
            <p:ph sz="half" idx="1"/>
          </p:nvPr>
        </p:nvPicPr>
        <p:blipFill>
          <a:blip r:embed="rId3" cstate="print"/>
          <a:srcRect/>
          <a:stretch>
            <a:fillRect/>
          </a:stretch>
        </p:blipFill>
        <p:spPr>
          <a:xfrm>
            <a:off x="350838" y="949325"/>
            <a:ext cx="5651500" cy="2849563"/>
          </a:xfrm>
          <a:noFill/>
          <a:ln/>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223240"/>
                                        </p:tgtEl>
                                        <p:attrNameLst>
                                          <p:attrName>style.visibility</p:attrName>
                                        </p:attrNameLst>
                                      </p:cBhvr>
                                      <p:to>
                                        <p:strVal val="visible"/>
                                      </p:to>
                                    </p:set>
                                    <p:animEffect transition="in" filter="slide(fromTop)">
                                      <p:cBhvr>
                                        <p:cTn id="7" dur="500"/>
                                        <p:tgtEl>
                                          <p:spTgt spid="223240"/>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223235"/>
                                        </p:tgtEl>
                                        <p:attrNameLst>
                                          <p:attrName>style.visibility</p:attrName>
                                        </p:attrNameLst>
                                      </p:cBhvr>
                                      <p:to>
                                        <p:strVal val="visible"/>
                                      </p:to>
                                    </p:set>
                                    <p:animEffect transition="in" filter="slide(fromTop)">
                                      <p:cBhvr>
                                        <p:cTn id="12" dur="500"/>
                                        <p:tgtEl>
                                          <p:spTgt spid="223235"/>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223239">
                                            <p:txEl>
                                              <p:pRg st="0" end="0"/>
                                            </p:txEl>
                                          </p:spTgt>
                                        </p:tgtEl>
                                        <p:attrNameLst>
                                          <p:attrName>style.visibility</p:attrName>
                                        </p:attrNameLst>
                                      </p:cBhvr>
                                      <p:to>
                                        <p:strVal val="visible"/>
                                      </p:to>
                                    </p:set>
                                    <p:animEffect transition="in" filter="slide(fromLeft)">
                                      <p:cBhvr>
                                        <p:cTn id="17" dur="500"/>
                                        <p:tgtEl>
                                          <p:spTgt spid="22323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3235" grpId="0" autoUpdateAnimBg="0"/>
      <p:bldP spid="223239" grpId="0" build="p"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5"/>
          <p:cNvSpPr>
            <a:spLocks noGrp="1"/>
          </p:cNvSpPr>
          <p:nvPr>
            <p:ph type="ftr" sz="quarter" idx="11"/>
          </p:nvPr>
        </p:nvSpPr>
        <p:spPr/>
        <p:txBody>
          <a:bodyPr/>
          <a:lstStyle/>
          <a:p>
            <a:r>
              <a:rPr lang="en-US"/>
              <a:t>Get up to speed</a:t>
            </a:r>
          </a:p>
        </p:txBody>
      </p:sp>
      <p:sp>
        <p:nvSpPr>
          <p:cNvPr id="225282" name="Rectangle 2"/>
          <p:cNvSpPr>
            <a:spLocks noGrp="1" noChangeArrowheads="1"/>
          </p:cNvSpPr>
          <p:nvPr>
            <p:ph type="title"/>
          </p:nvPr>
        </p:nvSpPr>
        <p:spPr>
          <a:xfrm>
            <a:off x="239713" y="63500"/>
            <a:ext cx="8904287" cy="614363"/>
          </a:xfrm>
        </p:spPr>
        <p:txBody>
          <a:bodyPr/>
          <a:lstStyle/>
          <a:p>
            <a:r>
              <a:rPr lang="en-US"/>
              <a:t>Use flags and reminders</a:t>
            </a:r>
          </a:p>
        </p:txBody>
      </p:sp>
      <p:sp>
        <p:nvSpPr>
          <p:cNvPr id="225283" name="Rectangle 3"/>
          <p:cNvSpPr>
            <a:spLocks noChangeArrowheads="1"/>
          </p:cNvSpPr>
          <p:nvPr/>
        </p:nvSpPr>
        <p:spPr bwMode="auto">
          <a:xfrm>
            <a:off x="6119813" y="854075"/>
            <a:ext cx="2744787" cy="809625"/>
          </a:xfrm>
          <a:prstGeom prst="rect">
            <a:avLst/>
          </a:prstGeom>
          <a:noFill/>
          <a:ln w="9525">
            <a:noFill/>
            <a:miter lim="800000"/>
            <a:headEnd/>
            <a:tailEnd/>
          </a:ln>
          <a:effectLst/>
        </p:spPr>
        <p:txBody>
          <a:bodyPr/>
          <a:lstStyle/>
          <a:p>
            <a:pPr>
              <a:spcBef>
                <a:spcPct val="20000"/>
              </a:spcBef>
              <a:spcAft>
                <a:spcPct val="75000"/>
              </a:spcAft>
            </a:pPr>
            <a:r>
              <a:rPr lang="en-US" sz="2000" b="1"/>
              <a:t>Follow up for yourself</a:t>
            </a:r>
          </a:p>
        </p:txBody>
      </p:sp>
      <p:sp>
        <p:nvSpPr>
          <p:cNvPr id="225284" name="Line 4"/>
          <p:cNvSpPr>
            <a:spLocks noChangeShapeType="1"/>
          </p:cNvSpPr>
          <p:nvPr/>
        </p:nvSpPr>
        <p:spPr bwMode="auto">
          <a:xfrm>
            <a:off x="339725" y="3951288"/>
            <a:ext cx="8413750" cy="0"/>
          </a:xfrm>
          <a:prstGeom prst="line">
            <a:avLst/>
          </a:prstGeom>
          <a:noFill/>
          <a:ln w="12700">
            <a:solidFill>
              <a:schemeClr val="tx1"/>
            </a:solidFill>
            <a:round/>
            <a:headEnd/>
            <a:tailEnd/>
          </a:ln>
          <a:effectLst/>
        </p:spPr>
        <p:txBody>
          <a:bodyPr/>
          <a:lstStyle/>
          <a:p>
            <a:endParaRPr lang="en-US"/>
          </a:p>
        </p:txBody>
      </p:sp>
      <p:sp>
        <p:nvSpPr>
          <p:cNvPr id="225285" name="Rectangle 5"/>
          <p:cNvSpPr>
            <a:spLocks noChangeArrowheads="1"/>
          </p:cNvSpPr>
          <p:nvPr/>
        </p:nvSpPr>
        <p:spPr bwMode="auto">
          <a:xfrm>
            <a:off x="242888" y="4019550"/>
            <a:ext cx="5934075" cy="1862138"/>
          </a:xfrm>
          <a:prstGeom prst="rect">
            <a:avLst/>
          </a:prstGeom>
          <a:noFill/>
          <a:ln w="9525">
            <a:noFill/>
            <a:miter lim="800000"/>
            <a:headEnd/>
            <a:tailEnd/>
          </a:ln>
          <a:effectLst/>
        </p:spPr>
        <p:txBody>
          <a:bodyPr/>
          <a:lstStyle/>
          <a:p>
            <a:pPr>
              <a:spcBef>
                <a:spcPct val="20000"/>
              </a:spcBef>
              <a:spcAft>
                <a:spcPct val="75000"/>
              </a:spcAft>
            </a:pPr>
            <a:r>
              <a:rPr lang="en-US">
                <a:solidFill>
                  <a:srgbClr val="FFCC00"/>
                </a:solidFill>
              </a:rPr>
              <a:t>To be sure that you remember to do that, flag the message for yourself by clicking </a:t>
            </a:r>
            <a:r>
              <a:rPr lang="en-US" b="1">
                <a:solidFill>
                  <a:srgbClr val="FFCC00"/>
                </a:solidFill>
              </a:rPr>
              <a:t>Follow Up</a:t>
            </a:r>
            <a:r>
              <a:rPr lang="en-US">
                <a:solidFill>
                  <a:srgbClr val="FFCC00"/>
                </a:solidFill>
              </a:rPr>
              <a:t> and then clicking </a:t>
            </a:r>
            <a:r>
              <a:rPr lang="en-US" b="1">
                <a:solidFill>
                  <a:srgbClr val="FFCC00"/>
                </a:solidFill>
              </a:rPr>
              <a:t>Tomorrow</a:t>
            </a:r>
            <a:r>
              <a:rPr lang="en-US">
                <a:solidFill>
                  <a:srgbClr val="FFCC00"/>
                </a:solidFill>
              </a:rPr>
              <a:t>. </a:t>
            </a:r>
          </a:p>
          <a:p>
            <a:pPr>
              <a:spcBef>
                <a:spcPct val="20000"/>
              </a:spcBef>
              <a:spcAft>
                <a:spcPct val="75000"/>
              </a:spcAft>
            </a:pPr>
            <a:r>
              <a:rPr lang="en-US">
                <a:solidFill>
                  <a:srgbClr val="FFCC00"/>
                </a:solidFill>
              </a:rPr>
              <a:t>The message is flagged and added to your To-Do List in </a:t>
            </a:r>
            <a:r>
              <a:rPr lang="en-US" b="1">
                <a:solidFill>
                  <a:srgbClr val="FFCC00"/>
                </a:solidFill>
              </a:rPr>
              <a:t>Tasks</a:t>
            </a:r>
            <a:r>
              <a:rPr lang="en-US">
                <a:solidFill>
                  <a:srgbClr val="FFCC00"/>
                </a:solidFill>
              </a:rPr>
              <a:t>. It also shows up as an item in your own To-Do Bar.</a:t>
            </a:r>
          </a:p>
        </p:txBody>
      </p:sp>
      <p:pic>
        <p:nvPicPr>
          <p:cNvPr id="225286" name="Picture 6" descr="Flag for Recipients under Follow Up command; message in Inbox flagged for follow-up"/>
          <p:cNvPicPr>
            <a:picLocks noGrp="1" noChangeAspect="1" noChangeArrowheads="1"/>
          </p:cNvPicPr>
          <p:nvPr>
            <p:ph sz="half" idx="1"/>
          </p:nvPr>
        </p:nvPicPr>
        <p:blipFill>
          <a:blip r:embed="rId3" cstate="print"/>
          <a:srcRect/>
          <a:stretch>
            <a:fillRect/>
          </a:stretch>
        </p:blipFill>
        <p:spPr>
          <a:xfrm>
            <a:off x="350838" y="949325"/>
            <a:ext cx="5651500" cy="2849563"/>
          </a:xfrm>
          <a:noFill/>
          <a:ln/>
        </p:spPr>
      </p:pic>
      <p:sp>
        <p:nvSpPr>
          <p:cNvPr id="225287" name="Rectangle 7"/>
          <p:cNvSpPr>
            <a:spLocks noChangeArrowheads="1"/>
          </p:cNvSpPr>
          <p:nvPr/>
        </p:nvSpPr>
        <p:spPr bwMode="auto">
          <a:xfrm>
            <a:off x="6119813" y="1749425"/>
            <a:ext cx="2744787" cy="1646238"/>
          </a:xfrm>
          <a:prstGeom prst="rect">
            <a:avLst/>
          </a:prstGeom>
          <a:noFill/>
          <a:ln w="9525">
            <a:noFill/>
            <a:miter lim="800000"/>
            <a:headEnd/>
            <a:tailEnd/>
          </a:ln>
          <a:effectLst/>
        </p:spPr>
        <p:txBody>
          <a:bodyPr/>
          <a:lstStyle/>
          <a:p>
            <a:pPr>
              <a:spcBef>
                <a:spcPct val="20000"/>
              </a:spcBef>
              <a:spcAft>
                <a:spcPct val="75000"/>
              </a:spcAft>
            </a:pPr>
            <a:r>
              <a:rPr lang="en-US" sz="2000"/>
              <a:t>Suppose you send a message to a colleague that says </a:t>
            </a:r>
            <a:br>
              <a:rPr lang="en-US" sz="2000"/>
            </a:br>
            <a:r>
              <a:rPr lang="en-US" sz="2000"/>
              <a:t>“I’ll follow up with you tomorrow.” </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225283"/>
                                        </p:tgtEl>
                                        <p:attrNameLst>
                                          <p:attrName>style.visibility</p:attrName>
                                        </p:attrNameLst>
                                      </p:cBhvr>
                                      <p:to>
                                        <p:strVal val="visible"/>
                                      </p:to>
                                    </p:set>
                                    <p:animEffect transition="in" filter="slide(fromTop)">
                                      <p:cBhvr>
                                        <p:cTn id="7" dur="500"/>
                                        <p:tgtEl>
                                          <p:spTgt spid="225283"/>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225287"/>
                                        </p:tgtEl>
                                        <p:attrNameLst>
                                          <p:attrName>style.visibility</p:attrName>
                                        </p:attrNameLst>
                                      </p:cBhvr>
                                      <p:to>
                                        <p:strVal val="visible"/>
                                      </p:to>
                                    </p:set>
                                    <p:animEffect transition="in" filter="slide(fromTop)">
                                      <p:cBhvr>
                                        <p:cTn id="12" dur="500"/>
                                        <p:tgtEl>
                                          <p:spTgt spid="225287"/>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225285">
                                            <p:txEl>
                                              <p:pRg st="0" end="0"/>
                                            </p:txEl>
                                          </p:spTgt>
                                        </p:tgtEl>
                                        <p:attrNameLst>
                                          <p:attrName>style.visibility</p:attrName>
                                        </p:attrNameLst>
                                      </p:cBhvr>
                                      <p:to>
                                        <p:strVal val="visible"/>
                                      </p:to>
                                    </p:set>
                                    <p:animEffect transition="in" filter="slide(fromLeft)">
                                      <p:cBhvr>
                                        <p:cTn id="17" dur="500"/>
                                        <p:tgtEl>
                                          <p:spTgt spid="225285">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225285">
                                            <p:txEl>
                                              <p:pRg st="1" end="1"/>
                                            </p:txEl>
                                          </p:spTgt>
                                        </p:tgtEl>
                                        <p:attrNameLst>
                                          <p:attrName>style.visibility</p:attrName>
                                        </p:attrNameLst>
                                      </p:cBhvr>
                                      <p:to>
                                        <p:strVal val="visible"/>
                                      </p:to>
                                    </p:set>
                                    <p:animEffect transition="in" filter="slide(fromLeft)">
                                      <p:cBhvr>
                                        <p:cTn id="22" dur="500"/>
                                        <p:tgtEl>
                                          <p:spTgt spid="22528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283" grpId="0" autoUpdateAnimBg="0"/>
      <p:bldP spid="225285" grpId="0" build="p" autoUpdateAnimBg="0"/>
      <p:bldP spid="225287" grpId="0"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5"/>
          <p:cNvSpPr>
            <a:spLocks noGrp="1"/>
          </p:cNvSpPr>
          <p:nvPr>
            <p:ph type="ftr" sz="quarter" idx="11"/>
          </p:nvPr>
        </p:nvSpPr>
        <p:spPr/>
        <p:txBody>
          <a:bodyPr/>
          <a:lstStyle/>
          <a:p>
            <a:r>
              <a:rPr lang="en-US"/>
              <a:t>Get up to speed</a:t>
            </a:r>
          </a:p>
        </p:txBody>
      </p:sp>
      <p:sp>
        <p:nvSpPr>
          <p:cNvPr id="227330" name="Rectangle 2"/>
          <p:cNvSpPr>
            <a:spLocks noGrp="1" noChangeArrowheads="1"/>
          </p:cNvSpPr>
          <p:nvPr>
            <p:ph type="title"/>
          </p:nvPr>
        </p:nvSpPr>
        <p:spPr>
          <a:xfrm>
            <a:off x="239713" y="63500"/>
            <a:ext cx="8904287" cy="614363"/>
          </a:xfrm>
        </p:spPr>
        <p:txBody>
          <a:bodyPr/>
          <a:lstStyle/>
          <a:p>
            <a:r>
              <a:rPr lang="en-US"/>
              <a:t>Use flags and reminders</a:t>
            </a:r>
          </a:p>
        </p:txBody>
      </p:sp>
      <p:sp>
        <p:nvSpPr>
          <p:cNvPr id="227331" name="Rectangle 3"/>
          <p:cNvSpPr>
            <a:spLocks noChangeArrowheads="1"/>
          </p:cNvSpPr>
          <p:nvPr/>
        </p:nvSpPr>
        <p:spPr bwMode="auto">
          <a:xfrm>
            <a:off x="6119813" y="854075"/>
            <a:ext cx="2744787" cy="750888"/>
          </a:xfrm>
          <a:prstGeom prst="rect">
            <a:avLst/>
          </a:prstGeom>
          <a:noFill/>
          <a:ln w="9525">
            <a:noFill/>
            <a:miter lim="800000"/>
            <a:headEnd/>
            <a:tailEnd/>
          </a:ln>
          <a:effectLst/>
        </p:spPr>
        <p:txBody>
          <a:bodyPr/>
          <a:lstStyle/>
          <a:p>
            <a:pPr>
              <a:spcBef>
                <a:spcPct val="20000"/>
              </a:spcBef>
              <a:spcAft>
                <a:spcPct val="75000"/>
              </a:spcAft>
            </a:pPr>
            <a:r>
              <a:rPr lang="en-US" sz="2000" b="1"/>
              <a:t>Follow up for the recipient</a:t>
            </a:r>
          </a:p>
        </p:txBody>
      </p:sp>
      <p:sp>
        <p:nvSpPr>
          <p:cNvPr id="227332" name="Line 4"/>
          <p:cNvSpPr>
            <a:spLocks noChangeShapeType="1"/>
          </p:cNvSpPr>
          <p:nvPr/>
        </p:nvSpPr>
        <p:spPr bwMode="auto">
          <a:xfrm>
            <a:off x="339725" y="3951288"/>
            <a:ext cx="8413750" cy="0"/>
          </a:xfrm>
          <a:prstGeom prst="line">
            <a:avLst/>
          </a:prstGeom>
          <a:noFill/>
          <a:ln w="12700">
            <a:solidFill>
              <a:schemeClr val="tx1"/>
            </a:solidFill>
            <a:round/>
            <a:headEnd/>
            <a:tailEnd/>
          </a:ln>
          <a:effectLst/>
        </p:spPr>
        <p:txBody>
          <a:bodyPr/>
          <a:lstStyle/>
          <a:p>
            <a:endParaRPr lang="en-US"/>
          </a:p>
        </p:txBody>
      </p:sp>
      <p:sp>
        <p:nvSpPr>
          <p:cNvPr id="227333" name="Rectangle 5"/>
          <p:cNvSpPr>
            <a:spLocks noChangeArrowheads="1"/>
          </p:cNvSpPr>
          <p:nvPr/>
        </p:nvSpPr>
        <p:spPr bwMode="auto">
          <a:xfrm>
            <a:off x="242888" y="4019550"/>
            <a:ext cx="5934075" cy="1862138"/>
          </a:xfrm>
          <a:prstGeom prst="rect">
            <a:avLst/>
          </a:prstGeom>
          <a:noFill/>
          <a:ln w="9525">
            <a:noFill/>
            <a:miter lim="800000"/>
            <a:headEnd/>
            <a:tailEnd/>
          </a:ln>
          <a:effectLst/>
        </p:spPr>
        <p:txBody>
          <a:bodyPr/>
          <a:lstStyle/>
          <a:p>
            <a:pPr>
              <a:spcBef>
                <a:spcPct val="20000"/>
              </a:spcBef>
              <a:spcAft>
                <a:spcPct val="75000"/>
              </a:spcAft>
            </a:pPr>
            <a:r>
              <a:rPr lang="en-US">
                <a:solidFill>
                  <a:srgbClr val="FFCC00"/>
                </a:solidFill>
              </a:rPr>
              <a:t>Before you send the message, you specify when you want the recipient to be reminded to follow up with you.</a:t>
            </a:r>
          </a:p>
          <a:p>
            <a:pPr>
              <a:spcBef>
                <a:spcPct val="20000"/>
              </a:spcBef>
              <a:spcAft>
                <a:spcPct val="75000"/>
              </a:spcAft>
            </a:pPr>
            <a:r>
              <a:rPr lang="en-US">
                <a:solidFill>
                  <a:srgbClr val="FFCC00"/>
                </a:solidFill>
              </a:rPr>
              <a:t>As the picture shows, the received message will include a flag and the bell icon. As long as the recipient keeps the message in his or her Outlook mailbox, a reminder will be displayed at the time you specify. </a:t>
            </a:r>
          </a:p>
        </p:txBody>
      </p:sp>
      <p:pic>
        <p:nvPicPr>
          <p:cNvPr id="227334" name="Picture 6" descr="Flag for Recipients under Follow Up command; message in Inbox flagged for follow-up"/>
          <p:cNvPicPr>
            <a:picLocks noGrp="1" noChangeAspect="1" noChangeArrowheads="1"/>
          </p:cNvPicPr>
          <p:nvPr>
            <p:ph sz="half" idx="1"/>
          </p:nvPr>
        </p:nvPicPr>
        <p:blipFill>
          <a:blip r:embed="rId3" cstate="print"/>
          <a:srcRect/>
          <a:stretch>
            <a:fillRect/>
          </a:stretch>
        </p:blipFill>
        <p:spPr>
          <a:xfrm>
            <a:off x="350838" y="949325"/>
            <a:ext cx="5651500" cy="2849563"/>
          </a:xfrm>
          <a:noFill/>
          <a:ln/>
        </p:spPr>
      </p:pic>
      <p:sp>
        <p:nvSpPr>
          <p:cNvPr id="227335" name="Rectangle 7"/>
          <p:cNvSpPr>
            <a:spLocks noChangeArrowheads="1"/>
          </p:cNvSpPr>
          <p:nvPr/>
        </p:nvSpPr>
        <p:spPr bwMode="auto">
          <a:xfrm>
            <a:off x="6119813" y="1749425"/>
            <a:ext cx="2744787" cy="1841500"/>
          </a:xfrm>
          <a:prstGeom prst="rect">
            <a:avLst/>
          </a:prstGeom>
          <a:noFill/>
          <a:ln w="9525">
            <a:noFill/>
            <a:miter lim="800000"/>
            <a:headEnd/>
            <a:tailEnd/>
          </a:ln>
          <a:effectLst/>
        </p:spPr>
        <p:txBody>
          <a:bodyPr/>
          <a:lstStyle/>
          <a:p>
            <a:pPr>
              <a:spcBef>
                <a:spcPct val="20000"/>
              </a:spcBef>
              <a:spcAft>
                <a:spcPct val="75000"/>
              </a:spcAft>
            </a:pPr>
            <a:r>
              <a:rPr lang="en-US" sz="2000"/>
              <a:t>You can also attach a follow-up flag for your recipients by using the </a:t>
            </a:r>
            <a:r>
              <a:rPr lang="en-US" sz="2000" b="1"/>
              <a:t>Flag for Recipients</a:t>
            </a:r>
            <a:r>
              <a:rPr lang="en-US" sz="2000"/>
              <a:t> command, highlighted in the picture. </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227331"/>
                                        </p:tgtEl>
                                        <p:attrNameLst>
                                          <p:attrName>style.visibility</p:attrName>
                                        </p:attrNameLst>
                                      </p:cBhvr>
                                      <p:to>
                                        <p:strVal val="visible"/>
                                      </p:to>
                                    </p:set>
                                    <p:animEffect transition="in" filter="slide(fromTop)">
                                      <p:cBhvr>
                                        <p:cTn id="7" dur="500"/>
                                        <p:tgtEl>
                                          <p:spTgt spid="227331"/>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227335"/>
                                        </p:tgtEl>
                                        <p:attrNameLst>
                                          <p:attrName>style.visibility</p:attrName>
                                        </p:attrNameLst>
                                      </p:cBhvr>
                                      <p:to>
                                        <p:strVal val="visible"/>
                                      </p:to>
                                    </p:set>
                                    <p:animEffect transition="in" filter="slide(fromTop)">
                                      <p:cBhvr>
                                        <p:cTn id="12" dur="500"/>
                                        <p:tgtEl>
                                          <p:spTgt spid="227335"/>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227333">
                                            <p:txEl>
                                              <p:pRg st="0" end="0"/>
                                            </p:txEl>
                                          </p:spTgt>
                                        </p:tgtEl>
                                        <p:attrNameLst>
                                          <p:attrName>style.visibility</p:attrName>
                                        </p:attrNameLst>
                                      </p:cBhvr>
                                      <p:to>
                                        <p:strVal val="visible"/>
                                      </p:to>
                                    </p:set>
                                    <p:animEffect transition="in" filter="slide(fromLeft)">
                                      <p:cBhvr>
                                        <p:cTn id="17" dur="500"/>
                                        <p:tgtEl>
                                          <p:spTgt spid="22733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227333">
                                            <p:txEl>
                                              <p:pRg st="1" end="1"/>
                                            </p:txEl>
                                          </p:spTgt>
                                        </p:tgtEl>
                                        <p:attrNameLst>
                                          <p:attrName>style.visibility</p:attrName>
                                        </p:attrNameLst>
                                      </p:cBhvr>
                                      <p:to>
                                        <p:strVal val="visible"/>
                                      </p:to>
                                    </p:set>
                                    <p:animEffect transition="in" filter="slide(fromLeft)">
                                      <p:cBhvr>
                                        <p:cTn id="22" dur="500"/>
                                        <p:tgtEl>
                                          <p:spTgt spid="22733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7331" grpId="0" autoUpdateAnimBg="0"/>
      <p:bldP spid="227333" grpId="0" build="p" autoUpdateAnimBg="0"/>
      <p:bldP spid="227335" grpId="0"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Get up to speed</a:t>
            </a:r>
          </a:p>
        </p:txBody>
      </p:sp>
      <p:sp>
        <p:nvSpPr>
          <p:cNvPr id="229378" name="Rectangle 2"/>
          <p:cNvSpPr>
            <a:spLocks noGrp="1" noChangeArrowheads="1"/>
          </p:cNvSpPr>
          <p:nvPr>
            <p:ph type="title"/>
          </p:nvPr>
        </p:nvSpPr>
        <p:spPr>
          <a:xfrm>
            <a:off x="239713" y="63500"/>
            <a:ext cx="8904287" cy="614363"/>
          </a:xfrm>
        </p:spPr>
        <p:txBody>
          <a:bodyPr/>
          <a:lstStyle/>
          <a:p>
            <a:r>
              <a:rPr lang="en-US"/>
              <a:t>Respond to a message</a:t>
            </a:r>
          </a:p>
        </p:txBody>
      </p:sp>
      <p:sp>
        <p:nvSpPr>
          <p:cNvPr id="229379" name="Rectangle 3"/>
          <p:cNvSpPr>
            <a:spLocks noChangeArrowheads="1"/>
          </p:cNvSpPr>
          <p:nvPr/>
        </p:nvSpPr>
        <p:spPr bwMode="auto">
          <a:xfrm>
            <a:off x="6119813" y="854075"/>
            <a:ext cx="2744787" cy="2763838"/>
          </a:xfrm>
          <a:prstGeom prst="rect">
            <a:avLst/>
          </a:prstGeom>
          <a:noFill/>
          <a:ln w="9525">
            <a:noFill/>
            <a:miter lim="800000"/>
            <a:headEnd/>
            <a:tailEnd/>
          </a:ln>
          <a:effectLst/>
        </p:spPr>
        <p:txBody>
          <a:bodyPr/>
          <a:lstStyle/>
          <a:p>
            <a:pPr>
              <a:spcBef>
                <a:spcPct val="20000"/>
              </a:spcBef>
              <a:spcAft>
                <a:spcPct val="75000"/>
              </a:spcAft>
            </a:pPr>
            <a:r>
              <a:rPr lang="en-US" sz="2000"/>
              <a:t>E-mail isn’t just about sending…</a:t>
            </a:r>
          </a:p>
          <a:p>
            <a:pPr>
              <a:spcBef>
                <a:spcPct val="20000"/>
              </a:spcBef>
              <a:spcAft>
                <a:spcPct val="75000"/>
              </a:spcAft>
            </a:pPr>
            <a:r>
              <a:rPr lang="en-US" sz="2000"/>
              <a:t>…it’s also about receiving and replying. </a:t>
            </a:r>
          </a:p>
          <a:p>
            <a:pPr>
              <a:spcBef>
                <a:spcPct val="20000"/>
              </a:spcBef>
              <a:spcAft>
                <a:spcPct val="75000"/>
              </a:spcAft>
            </a:pPr>
            <a:endParaRPr lang="en-US" sz="2000"/>
          </a:p>
        </p:txBody>
      </p:sp>
      <p:sp>
        <p:nvSpPr>
          <p:cNvPr id="229380" name="Line 4"/>
          <p:cNvSpPr>
            <a:spLocks noChangeShapeType="1"/>
          </p:cNvSpPr>
          <p:nvPr/>
        </p:nvSpPr>
        <p:spPr bwMode="auto">
          <a:xfrm>
            <a:off x="339725" y="3951288"/>
            <a:ext cx="8413750" cy="0"/>
          </a:xfrm>
          <a:prstGeom prst="line">
            <a:avLst/>
          </a:prstGeom>
          <a:noFill/>
          <a:ln w="12700">
            <a:solidFill>
              <a:schemeClr val="tx1"/>
            </a:solidFill>
            <a:round/>
            <a:headEnd/>
            <a:tailEnd/>
          </a:ln>
          <a:effectLst/>
        </p:spPr>
        <p:txBody>
          <a:bodyPr/>
          <a:lstStyle/>
          <a:p>
            <a:endParaRPr lang="en-US"/>
          </a:p>
        </p:txBody>
      </p:sp>
      <p:sp>
        <p:nvSpPr>
          <p:cNvPr id="229383" name="Rectangle 7"/>
          <p:cNvSpPr>
            <a:spLocks noChangeArrowheads="1"/>
          </p:cNvSpPr>
          <p:nvPr/>
        </p:nvSpPr>
        <p:spPr bwMode="auto">
          <a:xfrm>
            <a:off x="242888" y="4019550"/>
            <a:ext cx="5934075" cy="1978025"/>
          </a:xfrm>
          <a:prstGeom prst="rect">
            <a:avLst/>
          </a:prstGeom>
          <a:noFill/>
          <a:ln w="9525">
            <a:noFill/>
            <a:miter lim="800000"/>
            <a:headEnd/>
            <a:tailEnd/>
          </a:ln>
          <a:effectLst/>
        </p:spPr>
        <p:txBody>
          <a:bodyPr/>
          <a:lstStyle/>
          <a:p>
            <a:pPr>
              <a:spcBef>
                <a:spcPct val="20000"/>
              </a:spcBef>
              <a:spcAft>
                <a:spcPct val="75000"/>
              </a:spcAft>
            </a:pPr>
            <a:r>
              <a:rPr lang="en-US">
                <a:solidFill>
                  <a:srgbClr val="FFCC00"/>
                </a:solidFill>
              </a:rPr>
              <a:t>When you reply from an open message, you’ll use the buttons in the </a:t>
            </a:r>
            <a:r>
              <a:rPr lang="en-US" b="1">
                <a:solidFill>
                  <a:srgbClr val="FFCC00"/>
                </a:solidFill>
              </a:rPr>
              <a:t>Respond</a:t>
            </a:r>
            <a:r>
              <a:rPr lang="en-US">
                <a:solidFill>
                  <a:srgbClr val="FFCC00"/>
                </a:solidFill>
              </a:rPr>
              <a:t> group on the </a:t>
            </a:r>
            <a:r>
              <a:rPr lang="en-US" b="1">
                <a:solidFill>
                  <a:srgbClr val="FFCC00"/>
                </a:solidFill>
              </a:rPr>
              <a:t>Message</a:t>
            </a:r>
            <a:r>
              <a:rPr lang="en-US">
                <a:solidFill>
                  <a:srgbClr val="FFCC00"/>
                </a:solidFill>
              </a:rPr>
              <a:t> tab of the Ribbon.</a:t>
            </a:r>
          </a:p>
          <a:p>
            <a:pPr>
              <a:spcBef>
                <a:spcPct val="20000"/>
              </a:spcBef>
              <a:spcAft>
                <a:spcPct val="75000"/>
              </a:spcAft>
            </a:pPr>
            <a:r>
              <a:rPr lang="en-US">
                <a:solidFill>
                  <a:srgbClr val="FFCC00"/>
                </a:solidFill>
              </a:rPr>
              <a:t>You’ll notice that what’s on the Ribbon in a received message is different from what’s on it for a new mail message.</a:t>
            </a:r>
          </a:p>
        </p:txBody>
      </p:sp>
      <p:pic>
        <p:nvPicPr>
          <p:cNvPr id="229384" name="Picture 8" descr="The Reply command in the Respond group of a received message"/>
          <p:cNvPicPr>
            <a:picLocks noGrp="1" noChangeAspect="1" noChangeArrowheads="1"/>
          </p:cNvPicPr>
          <p:nvPr>
            <p:ph sz="half" idx="1"/>
          </p:nvPr>
        </p:nvPicPr>
        <p:blipFill>
          <a:blip r:embed="rId3" cstate="print"/>
          <a:srcRect/>
          <a:stretch>
            <a:fillRect/>
          </a:stretch>
        </p:blipFill>
        <p:spPr>
          <a:xfrm>
            <a:off x="350838" y="992188"/>
            <a:ext cx="5651500" cy="2763837"/>
          </a:xfrm>
          <a:noFill/>
          <a:ln/>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229384"/>
                                        </p:tgtEl>
                                        <p:attrNameLst>
                                          <p:attrName>style.visibility</p:attrName>
                                        </p:attrNameLst>
                                      </p:cBhvr>
                                      <p:to>
                                        <p:strVal val="visible"/>
                                      </p:to>
                                    </p:set>
                                    <p:animEffect transition="in" filter="slide(fromTop)">
                                      <p:cBhvr>
                                        <p:cTn id="7" dur="500"/>
                                        <p:tgtEl>
                                          <p:spTgt spid="229384"/>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229379">
                                            <p:txEl>
                                              <p:pRg st="0" end="0"/>
                                            </p:txEl>
                                          </p:spTgt>
                                        </p:tgtEl>
                                        <p:attrNameLst>
                                          <p:attrName>style.visibility</p:attrName>
                                        </p:attrNameLst>
                                      </p:cBhvr>
                                      <p:to>
                                        <p:strVal val="visible"/>
                                      </p:to>
                                    </p:set>
                                    <p:animEffect transition="in" filter="slide(fromTop)">
                                      <p:cBhvr>
                                        <p:cTn id="12" dur="500"/>
                                        <p:tgtEl>
                                          <p:spTgt spid="22937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1" fill="hold" grpId="0" nodeType="clickEffect">
                                  <p:stCondLst>
                                    <p:cond delay="0"/>
                                  </p:stCondLst>
                                  <p:childTnLst>
                                    <p:set>
                                      <p:cBhvr>
                                        <p:cTn id="16" dur="1" fill="hold">
                                          <p:stCondLst>
                                            <p:cond delay="0"/>
                                          </p:stCondLst>
                                        </p:cTn>
                                        <p:tgtEl>
                                          <p:spTgt spid="229379">
                                            <p:txEl>
                                              <p:pRg st="1" end="1"/>
                                            </p:txEl>
                                          </p:spTgt>
                                        </p:tgtEl>
                                        <p:attrNameLst>
                                          <p:attrName>style.visibility</p:attrName>
                                        </p:attrNameLst>
                                      </p:cBhvr>
                                      <p:to>
                                        <p:strVal val="visible"/>
                                      </p:to>
                                    </p:set>
                                    <p:animEffect transition="in" filter="slide(fromTop)">
                                      <p:cBhvr>
                                        <p:cTn id="17" dur="500"/>
                                        <p:tgtEl>
                                          <p:spTgt spid="229379">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229383">
                                            <p:txEl>
                                              <p:pRg st="0" end="0"/>
                                            </p:txEl>
                                          </p:spTgt>
                                        </p:tgtEl>
                                        <p:attrNameLst>
                                          <p:attrName>style.visibility</p:attrName>
                                        </p:attrNameLst>
                                      </p:cBhvr>
                                      <p:to>
                                        <p:strVal val="visible"/>
                                      </p:to>
                                    </p:set>
                                    <p:animEffect transition="in" filter="slide(fromLeft)">
                                      <p:cBhvr>
                                        <p:cTn id="22" dur="500"/>
                                        <p:tgtEl>
                                          <p:spTgt spid="229383">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8" fill="hold" grpId="0" nodeType="clickEffect">
                                  <p:stCondLst>
                                    <p:cond delay="0"/>
                                  </p:stCondLst>
                                  <p:childTnLst>
                                    <p:set>
                                      <p:cBhvr>
                                        <p:cTn id="26" dur="1" fill="hold">
                                          <p:stCondLst>
                                            <p:cond delay="0"/>
                                          </p:stCondLst>
                                        </p:cTn>
                                        <p:tgtEl>
                                          <p:spTgt spid="229383">
                                            <p:txEl>
                                              <p:pRg st="1" end="1"/>
                                            </p:txEl>
                                          </p:spTgt>
                                        </p:tgtEl>
                                        <p:attrNameLst>
                                          <p:attrName>style.visibility</p:attrName>
                                        </p:attrNameLst>
                                      </p:cBhvr>
                                      <p:to>
                                        <p:strVal val="visible"/>
                                      </p:to>
                                    </p:set>
                                    <p:animEffect transition="in" filter="slide(fromLeft)">
                                      <p:cBhvr>
                                        <p:cTn id="27" dur="500"/>
                                        <p:tgtEl>
                                          <p:spTgt spid="22938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9379" grpId="0" build="p" autoUpdateAnimBg="0"/>
      <p:bldP spid="229383" grpId="0" build="p" autoUpdateAnimBg="0"/>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Get up to speed</a:t>
            </a:r>
          </a:p>
        </p:txBody>
      </p:sp>
      <p:sp>
        <p:nvSpPr>
          <p:cNvPr id="231426" name="Rectangle 2"/>
          <p:cNvSpPr>
            <a:spLocks noGrp="1" noChangeArrowheads="1"/>
          </p:cNvSpPr>
          <p:nvPr>
            <p:ph type="title"/>
          </p:nvPr>
        </p:nvSpPr>
        <p:spPr>
          <a:xfrm>
            <a:off x="239713" y="63500"/>
            <a:ext cx="8904287" cy="614363"/>
          </a:xfrm>
        </p:spPr>
        <p:txBody>
          <a:bodyPr/>
          <a:lstStyle/>
          <a:p>
            <a:r>
              <a:rPr lang="en-US"/>
              <a:t>Whoops! Need to recall a message?</a:t>
            </a:r>
          </a:p>
        </p:txBody>
      </p:sp>
      <p:sp>
        <p:nvSpPr>
          <p:cNvPr id="231427" name="Rectangle 3"/>
          <p:cNvSpPr>
            <a:spLocks noChangeArrowheads="1"/>
          </p:cNvSpPr>
          <p:nvPr/>
        </p:nvSpPr>
        <p:spPr bwMode="auto">
          <a:xfrm>
            <a:off x="6119813" y="854075"/>
            <a:ext cx="2744787" cy="2763838"/>
          </a:xfrm>
          <a:prstGeom prst="rect">
            <a:avLst/>
          </a:prstGeom>
          <a:noFill/>
          <a:ln w="9525">
            <a:noFill/>
            <a:miter lim="800000"/>
            <a:headEnd/>
            <a:tailEnd/>
          </a:ln>
          <a:effectLst/>
        </p:spPr>
        <p:txBody>
          <a:bodyPr/>
          <a:lstStyle/>
          <a:p>
            <a:pPr>
              <a:spcBef>
                <a:spcPct val="20000"/>
              </a:spcBef>
              <a:spcAft>
                <a:spcPct val="75000"/>
              </a:spcAft>
            </a:pPr>
            <a:r>
              <a:rPr lang="en-US" sz="2000"/>
              <a:t>You’ve just sent a message and realize a key detail is wrong. </a:t>
            </a:r>
          </a:p>
          <a:p>
            <a:pPr>
              <a:spcBef>
                <a:spcPct val="20000"/>
              </a:spcBef>
              <a:spcAft>
                <a:spcPct val="75000"/>
              </a:spcAft>
            </a:pPr>
            <a:r>
              <a:rPr lang="en-US" sz="2000"/>
              <a:t>(You wrote “bored” instead of “board” when discussing the results of the last board meeting.)</a:t>
            </a:r>
          </a:p>
        </p:txBody>
      </p:sp>
      <p:sp>
        <p:nvSpPr>
          <p:cNvPr id="231428" name="Line 4"/>
          <p:cNvSpPr>
            <a:spLocks noChangeShapeType="1"/>
          </p:cNvSpPr>
          <p:nvPr/>
        </p:nvSpPr>
        <p:spPr bwMode="auto">
          <a:xfrm>
            <a:off x="339725" y="3951288"/>
            <a:ext cx="8413750" cy="0"/>
          </a:xfrm>
          <a:prstGeom prst="line">
            <a:avLst/>
          </a:prstGeom>
          <a:noFill/>
          <a:ln w="12700">
            <a:solidFill>
              <a:schemeClr val="tx1"/>
            </a:solidFill>
            <a:round/>
            <a:headEnd/>
            <a:tailEnd/>
          </a:ln>
          <a:effectLst/>
        </p:spPr>
        <p:txBody>
          <a:bodyPr/>
          <a:lstStyle/>
          <a:p>
            <a:endParaRPr lang="en-US"/>
          </a:p>
        </p:txBody>
      </p:sp>
      <p:sp>
        <p:nvSpPr>
          <p:cNvPr id="231431" name="Rectangle 7"/>
          <p:cNvSpPr>
            <a:spLocks noChangeArrowheads="1"/>
          </p:cNvSpPr>
          <p:nvPr/>
        </p:nvSpPr>
        <p:spPr bwMode="auto">
          <a:xfrm>
            <a:off x="242888" y="4019550"/>
            <a:ext cx="5934075" cy="1919288"/>
          </a:xfrm>
          <a:prstGeom prst="rect">
            <a:avLst/>
          </a:prstGeom>
          <a:noFill/>
          <a:ln w="9525">
            <a:noFill/>
            <a:miter lim="800000"/>
            <a:headEnd/>
            <a:tailEnd/>
          </a:ln>
          <a:effectLst/>
        </p:spPr>
        <p:txBody>
          <a:bodyPr/>
          <a:lstStyle/>
          <a:p>
            <a:pPr>
              <a:spcBef>
                <a:spcPct val="20000"/>
              </a:spcBef>
              <a:spcAft>
                <a:spcPct val="75000"/>
              </a:spcAft>
            </a:pPr>
            <a:r>
              <a:rPr lang="en-US">
                <a:solidFill>
                  <a:srgbClr val="FFCC00"/>
                </a:solidFill>
              </a:rPr>
              <a:t>If you’re using Microsoft Exchange Server for your e-mail, you may be able to recall the message that you just sent. </a:t>
            </a:r>
          </a:p>
          <a:p>
            <a:pPr>
              <a:spcBef>
                <a:spcPct val="20000"/>
              </a:spcBef>
              <a:spcAft>
                <a:spcPct val="75000"/>
              </a:spcAft>
            </a:pPr>
            <a:r>
              <a:rPr lang="en-US">
                <a:solidFill>
                  <a:srgbClr val="FFCC00"/>
                </a:solidFill>
              </a:rPr>
              <a:t>If you act before a recipient reads the message, recalling it will allow you to send a corrected version to that person and avoid possible embarrassment. </a:t>
            </a:r>
          </a:p>
        </p:txBody>
      </p:sp>
      <p:pic>
        <p:nvPicPr>
          <p:cNvPr id="231432" name="Picture 8" descr="Sent Items folder in All Mail Folders; message in Sent Items; open message with Recall This Message selected under Other Actions"/>
          <p:cNvPicPr>
            <a:picLocks noGrp="1" noChangeAspect="1" noChangeArrowheads="1"/>
          </p:cNvPicPr>
          <p:nvPr>
            <p:ph sz="half" idx="1"/>
          </p:nvPr>
        </p:nvPicPr>
        <p:blipFill>
          <a:blip r:embed="rId3" cstate="print"/>
          <a:srcRect/>
          <a:stretch>
            <a:fillRect/>
          </a:stretch>
        </p:blipFill>
        <p:spPr>
          <a:xfrm>
            <a:off x="350838" y="949325"/>
            <a:ext cx="5651500" cy="2849563"/>
          </a:xfrm>
          <a:noFill/>
          <a:ln/>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231432"/>
                                        </p:tgtEl>
                                        <p:attrNameLst>
                                          <p:attrName>style.visibility</p:attrName>
                                        </p:attrNameLst>
                                      </p:cBhvr>
                                      <p:to>
                                        <p:strVal val="visible"/>
                                      </p:to>
                                    </p:set>
                                    <p:animEffect transition="in" filter="slide(fromTop)">
                                      <p:cBhvr>
                                        <p:cTn id="7" dur="500"/>
                                        <p:tgtEl>
                                          <p:spTgt spid="23143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231427">
                                            <p:txEl>
                                              <p:pRg st="0" end="0"/>
                                            </p:txEl>
                                          </p:spTgt>
                                        </p:tgtEl>
                                        <p:attrNameLst>
                                          <p:attrName>style.visibility</p:attrName>
                                        </p:attrNameLst>
                                      </p:cBhvr>
                                      <p:to>
                                        <p:strVal val="visible"/>
                                      </p:to>
                                    </p:set>
                                    <p:animEffect transition="in" filter="slide(fromTop)">
                                      <p:cBhvr>
                                        <p:cTn id="12" dur="500"/>
                                        <p:tgtEl>
                                          <p:spTgt spid="23142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1" fill="hold" grpId="0" nodeType="clickEffect">
                                  <p:stCondLst>
                                    <p:cond delay="0"/>
                                  </p:stCondLst>
                                  <p:childTnLst>
                                    <p:set>
                                      <p:cBhvr>
                                        <p:cTn id="16" dur="1" fill="hold">
                                          <p:stCondLst>
                                            <p:cond delay="0"/>
                                          </p:stCondLst>
                                        </p:cTn>
                                        <p:tgtEl>
                                          <p:spTgt spid="231427">
                                            <p:txEl>
                                              <p:pRg st="1" end="1"/>
                                            </p:txEl>
                                          </p:spTgt>
                                        </p:tgtEl>
                                        <p:attrNameLst>
                                          <p:attrName>style.visibility</p:attrName>
                                        </p:attrNameLst>
                                      </p:cBhvr>
                                      <p:to>
                                        <p:strVal val="visible"/>
                                      </p:to>
                                    </p:set>
                                    <p:animEffect transition="in" filter="slide(fromTop)">
                                      <p:cBhvr>
                                        <p:cTn id="17" dur="500"/>
                                        <p:tgtEl>
                                          <p:spTgt spid="23142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231431">
                                            <p:txEl>
                                              <p:pRg st="0" end="0"/>
                                            </p:txEl>
                                          </p:spTgt>
                                        </p:tgtEl>
                                        <p:attrNameLst>
                                          <p:attrName>style.visibility</p:attrName>
                                        </p:attrNameLst>
                                      </p:cBhvr>
                                      <p:to>
                                        <p:strVal val="visible"/>
                                      </p:to>
                                    </p:set>
                                    <p:animEffect transition="in" filter="slide(fromLeft)">
                                      <p:cBhvr>
                                        <p:cTn id="22" dur="500"/>
                                        <p:tgtEl>
                                          <p:spTgt spid="231431">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8" fill="hold" grpId="0" nodeType="clickEffect">
                                  <p:stCondLst>
                                    <p:cond delay="0"/>
                                  </p:stCondLst>
                                  <p:childTnLst>
                                    <p:set>
                                      <p:cBhvr>
                                        <p:cTn id="26" dur="1" fill="hold">
                                          <p:stCondLst>
                                            <p:cond delay="0"/>
                                          </p:stCondLst>
                                        </p:cTn>
                                        <p:tgtEl>
                                          <p:spTgt spid="231431">
                                            <p:txEl>
                                              <p:pRg st="1" end="1"/>
                                            </p:txEl>
                                          </p:spTgt>
                                        </p:tgtEl>
                                        <p:attrNameLst>
                                          <p:attrName>style.visibility</p:attrName>
                                        </p:attrNameLst>
                                      </p:cBhvr>
                                      <p:to>
                                        <p:strVal val="visible"/>
                                      </p:to>
                                    </p:set>
                                    <p:animEffect transition="in" filter="slide(fromLeft)">
                                      <p:cBhvr>
                                        <p:cTn id="27" dur="500"/>
                                        <p:tgtEl>
                                          <p:spTgt spid="23143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1427" grpId="0" build="p" autoUpdateAnimBg="0"/>
      <p:bldP spid="231431" grpId="0" build="p" autoUpdateAnimBg="0"/>
    </p:bld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 name="Footer Placeholder 5"/>
          <p:cNvSpPr>
            <a:spLocks noGrp="1"/>
          </p:cNvSpPr>
          <p:nvPr>
            <p:ph type="ftr" sz="quarter" idx="11"/>
          </p:nvPr>
        </p:nvSpPr>
        <p:spPr/>
        <p:txBody>
          <a:bodyPr/>
          <a:lstStyle/>
          <a:p>
            <a:r>
              <a:rPr lang="en-US"/>
              <a:t>Get up to speed</a:t>
            </a:r>
          </a:p>
        </p:txBody>
      </p:sp>
      <p:sp>
        <p:nvSpPr>
          <p:cNvPr id="233474" name="Rectangle 2"/>
          <p:cNvSpPr>
            <a:spLocks noGrp="1" noChangeArrowheads="1"/>
          </p:cNvSpPr>
          <p:nvPr>
            <p:ph type="title"/>
          </p:nvPr>
        </p:nvSpPr>
        <p:spPr>
          <a:xfrm>
            <a:off x="239713" y="63500"/>
            <a:ext cx="8904287" cy="614363"/>
          </a:xfrm>
        </p:spPr>
        <p:txBody>
          <a:bodyPr/>
          <a:lstStyle/>
          <a:p>
            <a:r>
              <a:rPr lang="en-US"/>
              <a:t>Whoops! Need to recall a message?</a:t>
            </a:r>
          </a:p>
        </p:txBody>
      </p:sp>
      <p:sp>
        <p:nvSpPr>
          <p:cNvPr id="233475" name="Rectangle 3"/>
          <p:cNvSpPr>
            <a:spLocks noChangeArrowheads="1"/>
          </p:cNvSpPr>
          <p:nvPr/>
        </p:nvSpPr>
        <p:spPr bwMode="auto">
          <a:xfrm>
            <a:off x="6119813" y="854075"/>
            <a:ext cx="2744787" cy="2763838"/>
          </a:xfrm>
          <a:prstGeom prst="rect">
            <a:avLst/>
          </a:prstGeom>
          <a:noFill/>
          <a:ln w="9525">
            <a:noFill/>
            <a:miter lim="800000"/>
            <a:headEnd/>
            <a:tailEnd/>
          </a:ln>
          <a:effectLst/>
        </p:spPr>
        <p:txBody>
          <a:bodyPr/>
          <a:lstStyle/>
          <a:p>
            <a:pPr>
              <a:spcBef>
                <a:spcPct val="20000"/>
              </a:spcBef>
              <a:spcAft>
                <a:spcPct val="75000"/>
              </a:spcAft>
            </a:pPr>
            <a:r>
              <a:rPr lang="en-US" sz="2000"/>
              <a:t>You’ve just sent a message and realize a key detail is wrong. </a:t>
            </a:r>
          </a:p>
          <a:p>
            <a:pPr>
              <a:spcBef>
                <a:spcPct val="20000"/>
              </a:spcBef>
              <a:spcAft>
                <a:spcPct val="75000"/>
              </a:spcAft>
            </a:pPr>
            <a:r>
              <a:rPr lang="en-US" sz="2000"/>
              <a:t>(You wrote “bored” instead of “board” when discussing the results of the last board meeting.)</a:t>
            </a:r>
          </a:p>
        </p:txBody>
      </p:sp>
      <p:sp>
        <p:nvSpPr>
          <p:cNvPr id="233476" name="Line 4"/>
          <p:cNvSpPr>
            <a:spLocks noChangeShapeType="1"/>
          </p:cNvSpPr>
          <p:nvPr/>
        </p:nvSpPr>
        <p:spPr bwMode="auto">
          <a:xfrm>
            <a:off x="339725" y="3951288"/>
            <a:ext cx="8413750" cy="0"/>
          </a:xfrm>
          <a:prstGeom prst="line">
            <a:avLst/>
          </a:prstGeom>
          <a:noFill/>
          <a:ln w="12700">
            <a:solidFill>
              <a:schemeClr val="tx1"/>
            </a:solidFill>
            <a:round/>
            <a:headEnd/>
            <a:tailEnd/>
          </a:ln>
          <a:effectLst/>
        </p:spPr>
        <p:txBody>
          <a:bodyPr/>
          <a:lstStyle/>
          <a:p>
            <a:endParaRPr lang="en-US"/>
          </a:p>
        </p:txBody>
      </p:sp>
      <p:sp>
        <p:nvSpPr>
          <p:cNvPr id="233477" name="Rectangle 5"/>
          <p:cNvSpPr>
            <a:spLocks noChangeArrowheads="1"/>
          </p:cNvSpPr>
          <p:nvPr/>
        </p:nvSpPr>
        <p:spPr bwMode="auto">
          <a:xfrm>
            <a:off x="242888" y="4019550"/>
            <a:ext cx="5934075" cy="342900"/>
          </a:xfrm>
          <a:prstGeom prst="rect">
            <a:avLst/>
          </a:prstGeom>
          <a:noFill/>
          <a:ln w="9525">
            <a:noFill/>
            <a:miter lim="800000"/>
            <a:headEnd/>
            <a:tailEnd/>
          </a:ln>
          <a:effectLst/>
        </p:spPr>
        <p:txBody>
          <a:bodyPr/>
          <a:lstStyle/>
          <a:p>
            <a:pPr>
              <a:spcBef>
                <a:spcPct val="20000"/>
              </a:spcBef>
              <a:spcAft>
                <a:spcPct val="75000"/>
              </a:spcAft>
            </a:pPr>
            <a:r>
              <a:rPr lang="en-US">
                <a:solidFill>
                  <a:srgbClr val="FFCC00"/>
                </a:solidFill>
              </a:rPr>
              <a:t>Here’s what to do:</a:t>
            </a:r>
          </a:p>
        </p:txBody>
      </p:sp>
      <p:pic>
        <p:nvPicPr>
          <p:cNvPr id="233478" name="Picture 6" descr="Sent Items folder in All Mail Folders; message in Sent Items; open message with Recall This Message selected under Other Actions"/>
          <p:cNvPicPr>
            <a:picLocks noGrp="1" noChangeAspect="1" noChangeArrowheads="1"/>
          </p:cNvPicPr>
          <p:nvPr>
            <p:ph sz="half" idx="1"/>
          </p:nvPr>
        </p:nvPicPr>
        <p:blipFill>
          <a:blip r:embed="rId4" cstate="print"/>
          <a:srcRect/>
          <a:stretch>
            <a:fillRect/>
          </a:stretch>
        </p:blipFill>
        <p:spPr>
          <a:xfrm>
            <a:off x="350838" y="949325"/>
            <a:ext cx="5651500" cy="2849563"/>
          </a:xfrm>
          <a:noFill/>
          <a:ln/>
        </p:spPr>
      </p:pic>
      <p:graphicFrame>
        <p:nvGraphicFramePr>
          <p:cNvPr id="233479" name="Object 7"/>
          <p:cNvGraphicFramePr>
            <a:graphicFrameLocks noChangeAspect="1"/>
          </p:cNvGraphicFramePr>
          <p:nvPr/>
        </p:nvGraphicFramePr>
        <p:xfrm>
          <a:off x="339725" y="4535488"/>
          <a:ext cx="269875" cy="303212"/>
        </p:xfrm>
        <a:graphic>
          <a:graphicData uri="http://schemas.openxmlformats.org/presentationml/2006/ole">
            <p:oleObj spid="_x0000_s233479" name="Visio" r:id="rId5" imgW="270231" imgH="303063" progId="">
              <p:embed/>
            </p:oleObj>
          </a:graphicData>
        </a:graphic>
      </p:graphicFrame>
      <p:graphicFrame>
        <p:nvGraphicFramePr>
          <p:cNvPr id="233480" name="Object 8"/>
          <p:cNvGraphicFramePr>
            <a:graphicFrameLocks noChangeAspect="1"/>
          </p:cNvGraphicFramePr>
          <p:nvPr/>
        </p:nvGraphicFramePr>
        <p:xfrm>
          <a:off x="339725" y="5259388"/>
          <a:ext cx="269875" cy="303212"/>
        </p:xfrm>
        <a:graphic>
          <a:graphicData uri="http://schemas.openxmlformats.org/presentationml/2006/ole">
            <p:oleObj spid="_x0000_s233480" name="Visio" r:id="rId6" imgW="270231" imgH="303063" progId="">
              <p:embed/>
            </p:oleObj>
          </a:graphicData>
        </a:graphic>
      </p:graphicFrame>
      <p:sp>
        <p:nvSpPr>
          <p:cNvPr id="233482" name="Rectangle 10"/>
          <p:cNvSpPr>
            <a:spLocks noChangeArrowheads="1"/>
          </p:cNvSpPr>
          <p:nvPr/>
        </p:nvSpPr>
        <p:spPr bwMode="auto">
          <a:xfrm>
            <a:off x="676275" y="4502150"/>
            <a:ext cx="5940425" cy="1370013"/>
          </a:xfrm>
          <a:prstGeom prst="rect">
            <a:avLst/>
          </a:prstGeom>
          <a:noFill/>
          <a:ln w="9525" algn="ctr">
            <a:noFill/>
            <a:miter lim="800000"/>
            <a:headEnd/>
            <a:tailEnd/>
          </a:ln>
          <a:effectLst/>
        </p:spPr>
        <p:txBody>
          <a:bodyPr>
            <a:spAutoFit/>
          </a:bodyPr>
          <a:lstStyle/>
          <a:p>
            <a:pPr>
              <a:spcBef>
                <a:spcPct val="20000"/>
              </a:spcBef>
              <a:spcAft>
                <a:spcPct val="45000"/>
              </a:spcAft>
            </a:pPr>
            <a:r>
              <a:rPr lang="en-US">
                <a:solidFill>
                  <a:srgbClr val="FFCC00"/>
                </a:solidFill>
              </a:rPr>
              <a:t>In the </a:t>
            </a:r>
            <a:r>
              <a:rPr lang="en-US" b="1">
                <a:solidFill>
                  <a:srgbClr val="FFCC00"/>
                </a:solidFill>
              </a:rPr>
              <a:t>Navigation Pane</a:t>
            </a:r>
            <a:r>
              <a:rPr lang="en-US">
                <a:solidFill>
                  <a:srgbClr val="FFCC00"/>
                </a:solidFill>
              </a:rPr>
              <a:t>, click </a:t>
            </a:r>
            <a:r>
              <a:rPr lang="en-US" b="1">
                <a:solidFill>
                  <a:srgbClr val="FFCC00"/>
                </a:solidFill>
              </a:rPr>
              <a:t>Sent Items</a:t>
            </a:r>
            <a:r>
              <a:rPr lang="en-US">
                <a:solidFill>
                  <a:srgbClr val="FFCC00"/>
                </a:solidFill>
              </a:rPr>
              <a:t> to switch to that folder.</a:t>
            </a:r>
          </a:p>
          <a:p>
            <a:pPr>
              <a:spcBef>
                <a:spcPct val="20000"/>
              </a:spcBef>
              <a:spcAft>
                <a:spcPct val="45000"/>
              </a:spcAft>
            </a:pPr>
            <a:r>
              <a:rPr lang="en-US">
                <a:solidFill>
                  <a:srgbClr val="FFCC00"/>
                </a:solidFill>
              </a:rPr>
              <a:t>In the </a:t>
            </a:r>
            <a:r>
              <a:rPr lang="en-US" b="1">
                <a:solidFill>
                  <a:srgbClr val="FFCC00"/>
                </a:solidFill>
              </a:rPr>
              <a:t>Sent Items</a:t>
            </a:r>
            <a:r>
              <a:rPr lang="en-US">
                <a:solidFill>
                  <a:srgbClr val="FFCC00"/>
                </a:solidFill>
              </a:rPr>
              <a:t> folder, double-click the message that you want to recall to open it. </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33477">
                                            <p:txEl>
                                              <p:pRg st="0" end="0"/>
                                            </p:txEl>
                                          </p:spTgt>
                                        </p:tgtEl>
                                        <p:attrNameLst>
                                          <p:attrName>style.visibility</p:attrName>
                                        </p:attrNameLst>
                                      </p:cBhvr>
                                      <p:to>
                                        <p:strVal val="visible"/>
                                      </p:to>
                                    </p:set>
                                    <p:animEffect transition="in" filter="slide(fromLeft)">
                                      <p:cBhvr>
                                        <p:cTn id="7" dur="500"/>
                                        <p:tgtEl>
                                          <p:spTgt spid="23347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33479"/>
                                        </p:tgtEl>
                                        <p:attrNameLst>
                                          <p:attrName>style.visibility</p:attrName>
                                        </p:attrNameLst>
                                      </p:cBhvr>
                                      <p:to>
                                        <p:strVal val="visible"/>
                                      </p:to>
                                    </p:set>
                                    <p:animEffect transition="in" filter="dissolve">
                                      <p:cBhvr>
                                        <p:cTn id="12" dur="500"/>
                                        <p:tgtEl>
                                          <p:spTgt spid="233479"/>
                                        </p:tgtEl>
                                      </p:cBhvr>
                                    </p:animEffect>
                                  </p:childTnLst>
                                </p:cTn>
                              </p:par>
                            </p:childTnLst>
                          </p:cTn>
                        </p:par>
                        <p:par>
                          <p:cTn id="13" fill="hold">
                            <p:stCondLst>
                              <p:cond delay="500"/>
                            </p:stCondLst>
                            <p:childTnLst>
                              <p:par>
                                <p:cTn id="14" presetID="9" presetClass="entr" presetSubtype="0" fill="hold" nodeType="afterEffect">
                                  <p:stCondLst>
                                    <p:cond delay="0"/>
                                  </p:stCondLst>
                                  <p:childTnLst>
                                    <p:set>
                                      <p:cBhvr>
                                        <p:cTn id="15" dur="1" fill="hold">
                                          <p:stCondLst>
                                            <p:cond delay="0"/>
                                          </p:stCondLst>
                                        </p:cTn>
                                        <p:tgtEl>
                                          <p:spTgt spid="233480"/>
                                        </p:tgtEl>
                                        <p:attrNameLst>
                                          <p:attrName>style.visibility</p:attrName>
                                        </p:attrNameLst>
                                      </p:cBhvr>
                                      <p:to>
                                        <p:strVal val="visible"/>
                                      </p:to>
                                    </p:set>
                                    <p:animEffect transition="in" filter="dissolve">
                                      <p:cBhvr>
                                        <p:cTn id="16" dur="500"/>
                                        <p:tgtEl>
                                          <p:spTgt spid="233480"/>
                                        </p:tgtEl>
                                      </p:cBhvr>
                                    </p:animEffect>
                                  </p:childTnLst>
                                </p:cTn>
                              </p:par>
                            </p:childTnLst>
                          </p:cTn>
                        </p:par>
                      </p:childTnLst>
                    </p:cTn>
                  </p:par>
                  <p:par>
                    <p:cTn id="17" fill="hold">
                      <p:stCondLst>
                        <p:cond delay="indefinite"/>
                      </p:stCondLst>
                      <p:childTnLst>
                        <p:par>
                          <p:cTn id="18" fill="hold">
                            <p:stCondLst>
                              <p:cond delay="0"/>
                            </p:stCondLst>
                            <p:childTnLst>
                              <p:par>
                                <p:cTn id="19" presetID="5" presetClass="entr" presetSubtype="10" fill="hold" grpId="0" nodeType="clickEffect">
                                  <p:stCondLst>
                                    <p:cond delay="0"/>
                                  </p:stCondLst>
                                  <p:childTnLst>
                                    <p:set>
                                      <p:cBhvr>
                                        <p:cTn id="20" dur="1" fill="hold">
                                          <p:stCondLst>
                                            <p:cond delay="0"/>
                                          </p:stCondLst>
                                        </p:cTn>
                                        <p:tgtEl>
                                          <p:spTgt spid="233482">
                                            <p:txEl>
                                              <p:pRg st="0" end="0"/>
                                            </p:txEl>
                                          </p:spTgt>
                                        </p:tgtEl>
                                        <p:attrNameLst>
                                          <p:attrName>style.visibility</p:attrName>
                                        </p:attrNameLst>
                                      </p:cBhvr>
                                      <p:to>
                                        <p:strVal val="visible"/>
                                      </p:to>
                                    </p:set>
                                    <p:animEffect transition="in" filter="checkerboard(across)">
                                      <p:cBhvr>
                                        <p:cTn id="21" dur="500"/>
                                        <p:tgtEl>
                                          <p:spTgt spid="233482">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 presetClass="entr" presetSubtype="10" fill="hold" grpId="0" nodeType="clickEffect">
                                  <p:stCondLst>
                                    <p:cond delay="0"/>
                                  </p:stCondLst>
                                  <p:childTnLst>
                                    <p:set>
                                      <p:cBhvr>
                                        <p:cTn id="25" dur="1" fill="hold">
                                          <p:stCondLst>
                                            <p:cond delay="0"/>
                                          </p:stCondLst>
                                        </p:cTn>
                                        <p:tgtEl>
                                          <p:spTgt spid="233482">
                                            <p:txEl>
                                              <p:pRg st="1" end="1"/>
                                            </p:txEl>
                                          </p:spTgt>
                                        </p:tgtEl>
                                        <p:attrNameLst>
                                          <p:attrName>style.visibility</p:attrName>
                                        </p:attrNameLst>
                                      </p:cBhvr>
                                      <p:to>
                                        <p:strVal val="visible"/>
                                      </p:to>
                                    </p:set>
                                    <p:animEffect transition="in" filter="checkerboard(across)">
                                      <p:cBhvr>
                                        <p:cTn id="26" dur="500"/>
                                        <p:tgtEl>
                                          <p:spTgt spid="23348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3477" grpId="0" build="p" autoUpdateAnimBg="0" advAuto="0"/>
      <p:bldP spid="233482" grpId="0" build="p" autoUpdateAnimBg="0"/>
    </p:bld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 name="Footer Placeholder 5"/>
          <p:cNvSpPr>
            <a:spLocks noGrp="1"/>
          </p:cNvSpPr>
          <p:nvPr>
            <p:ph type="ftr" sz="quarter" idx="11"/>
          </p:nvPr>
        </p:nvSpPr>
        <p:spPr/>
        <p:txBody>
          <a:bodyPr/>
          <a:lstStyle/>
          <a:p>
            <a:r>
              <a:rPr lang="en-US"/>
              <a:t>Get up to speed</a:t>
            </a:r>
          </a:p>
        </p:txBody>
      </p:sp>
      <p:sp>
        <p:nvSpPr>
          <p:cNvPr id="235522" name="Rectangle 2"/>
          <p:cNvSpPr>
            <a:spLocks noGrp="1" noChangeArrowheads="1"/>
          </p:cNvSpPr>
          <p:nvPr>
            <p:ph type="title"/>
          </p:nvPr>
        </p:nvSpPr>
        <p:spPr>
          <a:xfrm>
            <a:off x="239713" y="63500"/>
            <a:ext cx="8904287" cy="614363"/>
          </a:xfrm>
        </p:spPr>
        <p:txBody>
          <a:bodyPr/>
          <a:lstStyle/>
          <a:p>
            <a:r>
              <a:rPr lang="en-US"/>
              <a:t>Whoops! Need to recall a message?</a:t>
            </a:r>
          </a:p>
        </p:txBody>
      </p:sp>
      <p:sp>
        <p:nvSpPr>
          <p:cNvPr id="235523" name="Rectangle 3"/>
          <p:cNvSpPr>
            <a:spLocks noChangeArrowheads="1"/>
          </p:cNvSpPr>
          <p:nvPr/>
        </p:nvSpPr>
        <p:spPr bwMode="auto">
          <a:xfrm>
            <a:off x="6119813" y="854075"/>
            <a:ext cx="2744787" cy="2763838"/>
          </a:xfrm>
          <a:prstGeom prst="rect">
            <a:avLst/>
          </a:prstGeom>
          <a:noFill/>
          <a:ln w="9525">
            <a:noFill/>
            <a:miter lim="800000"/>
            <a:headEnd/>
            <a:tailEnd/>
          </a:ln>
          <a:effectLst/>
        </p:spPr>
        <p:txBody>
          <a:bodyPr/>
          <a:lstStyle/>
          <a:p>
            <a:pPr>
              <a:spcBef>
                <a:spcPct val="20000"/>
              </a:spcBef>
              <a:spcAft>
                <a:spcPct val="75000"/>
              </a:spcAft>
            </a:pPr>
            <a:r>
              <a:rPr lang="en-US" sz="2000"/>
              <a:t>You’ve just sent a message and realize a key detail is wrong. </a:t>
            </a:r>
          </a:p>
          <a:p>
            <a:pPr>
              <a:spcBef>
                <a:spcPct val="20000"/>
              </a:spcBef>
              <a:spcAft>
                <a:spcPct val="75000"/>
              </a:spcAft>
            </a:pPr>
            <a:r>
              <a:rPr lang="en-US" sz="2000"/>
              <a:t>(You wrote “bored” instead of “board” when discussing the results of the last board meeting.)</a:t>
            </a:r>
          </a:p>
        </p:txBody>
      </p:sp>
      <p:sp>
        <p:nvSpPr>
          <p:cNvPr id="235524" name="Line 4"/>
          <p:cNvSpPr>
            <a:spLocks noChangeShapeType="1"/>
          </p:cNvSpPr>
          <p:nvPr/>
        </p:nvSpPr>
        <p:spPr bwMode="auto">
          <a:xfrm>
            <a:off x="339725" y="3951288"/>
            <a:ext cx="8413750" cy="0"/>
          </a:xfrm>
          <a:prstGeom prst="line">
            <a:avLst/>
          </a:prstGeom>
          <a:noFill/>
          <a:ln w="12700">
            <a:solidFill>
              <a:schemeClr val="tx1"/>
            </a:solidFill>
            <a:round/>
            <a:headEnd/>
            <a:tailEnd/>
          </a:ln>
          <a:effectLst/>
        </p:spPr>
        <p:txBody>
          <a:bodyPr/>
          <a:lstStyle/>
          <a:p>
            <a:endParaRPr lang="en-US"/>
          </a:p>
        </p:txBody>
      </p:sp>
      <p:sp>
        <p:nvSpPr>
          <p:cNvPr id="235525" name="Rectangle 5"/>
          <p:cNvSpPr>
            <a:spLocks noChangeArrowheads="1"/>
          </p:cNvSpPr>
          <p:nvPr/>
        </p:nvSpPr>
        <p:spPr bwMode="auto">
          <a:xfrm>
            <a:off x="242888" y="4019550"/>
            <a:ext cx="5934075" cy="342900"/>
          </a:xfrm>
          <a:prstGeom prst="rect">
            <a:avLst/>
          </a:prstGeom>
          <a:noFill/>
          <a:ln w="9525">
            <a:noFill/>
            <a:miter lim="800000"/>
            <a:headEnd/>
            <a:tailEnd/>
          </a:ln>
          <a:effectLst/>
        </p:spPr>
        <p:txBody>
          <a:bodyPr/>
          <a:lstStyle/>
          <a:p>
            <a:pPr>
              <a:spcBef>
                <a:spcPct val="20000"/>
              </a:spcBef>
              <a:spcAft>
                <a:spcPct val="75000"/>
              </a:spcAft>
            </a:pPr>
            <a:r>
              <a:rPr lang="en-US">
                <a:solidFill>
                  <a:srgbClr val="FFCC00"/>
                </a:solidFill>
              </a:rPr>
              <a:t>Here’s what to do:</a:t>
            </a:r>
          </a:p>
        </p:txBody>
      </p:sp>
      <p:pic>
        <p:nvPicPr>
          <p:cNvPr id="235526" name="Picture 6" descr="Sent Items folder in All Mail Folders; message in Sent Items; open message with Recall This Message selected under Other Actions"/>
          <p:cNvPicPr>
            <a:picLocks noGrp="1" noChangeAspect="1" noChangeArrowheads="1"/>
          </p:cNvPicPr>
          <p:nvPr>
            <p:ph sz="half" idx="1"/>
          </p:nvPr>
        </p:nvPicPr>
        <p:blipFill>
          <a:blip r:embed="rId4" cstate="print"/>
          <a:srcRect/>
          <a:stretch>
            <a:fillRect/>
          </a:stretch>
        </p:blipFill>
        <p:spPr>
          <a:xfrm>
            <a:off x="350838" y="949325"/>
            <a:ext cx="5651500" cy="2849563"/>
          </a:xfrm>
          <a:noFill/>
          <a:ln/>
        </p:spPr>
      </p:pic>
      <p:graphicFrame>
        <p:nvGraphicFramePr>
          <p:cNvPr id="235529" name="Object 9"/>
          <p:cNvGraphicFramePr>
            <a:graphicFrameLocks noChangeAspect="1"/>
          </p:cNvGraphicFramePr>
          <p:nvPr/>
        </p:nvGraphicFramePr>
        <p:xfrm>
          <a:off x="339725" y="4532313"/>
          <a:ext cx="269875" cy="303212"/>
        </p:xfrm>
        <a:graphic>
          <a:graphicData uri="http://schemas.openxmlformats.org/presentationml/2006/ole">
            <p:oleObj spid="_x0000_s235529" name="Visio" r:id="rId5" imgW="270231" imgH="303063" progId="">
              <p:embed/>
            </p:oleObj>
          </a:graphicData>
        </a:graphic>
      </p:graphicFrame>
      <p:sp>
        <p:nvSpPr>
          <p:cNvPr id="235530" name="Rectangle 10"/>
          <p:cNvSpPr>
            <a:spLocks noChangeArrowheads="1"/>
          </p:cNvSpPr>
          <p:nvPr/>
        </p:nvSpPr>
        <p:spPr bwMode="auto">
          <a:xfrm>
            <a:off x="676275" y="4502150"/>
            <a:ext cx="5940425" cy="641350"/>
          </a:xfrm>
          <a:prstGeom prst="rect">
            <a:avLst/>
          </a:prstGeom>
          <a:noFill/>
          <a:ln w="9525" algn="ctr">
            <a:noFill/>
            <a:miter lim="800000"/>
            <a:headEnd/>
            <a:tailEnd/>
          </a:ln>
          <a:effectLst/>
        </p:spPr>
        <p:txBody>
          <a:bodyPr>
            <a:spAutoFit/>
          </a:bodyPr>
          <a:lstStyle/>
          <a:p>
            <a:pPr>
              <a:spcBef>
                <a:spcPct val="20000"/>
              </a:spcBef>
              <a:spcAft>
                <a:spcPct val="45000"/>
              </a:spcAft>
            </a:pPr>
            <a:r>
              <a:rPr lang="en-US">
                <a:solidFill>
                  <a:srgbClr val="FFCC00"/>
                </a:solidFill>
              </a:rPr>
              <a:t>In the open message, click </a:t>
            </a:r>
            <a:r>
              <a:rPr lang="en-US" b="1">
                <a:solidFill>
                  <a:srgbClr val="FFCC00"/>
                </a:solidFill>
              </a:rPr>
              <a:t>Other Actions</a:t>
            </a:r>
            <a:r>
              <a:rPr lang="en-US">
                <a:solidFill>
                  <a:srgbClr val="FFCC00"/>
                </a:solidFill>
              </a:rPr>
              <a:t> in the </a:t>
            </a:r>
            <a:r>
              <a:rPr lang="en-US" b="1">
                <a:solidFill>
                  <a:srgbClr val="FFCC00"/>
                </a:solidFill>
              </a:rPr>
              <a:t>Actions</a:t>
            </a:r>
            <a:r>
              <a:rPr lang="en-US">
                <a:solidFill>
                  <a:srgbClr val="FFCC00"/>
                </a:solidFill>
              </a:rPr>
              <a:t> group, and click </a:t>
            </a:r>
            <a:r>
              <a:rPr lang="en-US" b="1">
                <a:solidFill>
                  <a:srgbClr val="FFCC00"/>
                </a:solidFill>
              </a:rPr>
              <a:t>Recall This Message</a:t>
            </a:r>
            <a:r>
              <a:rPr lang="en-US">
                <a:solidFill>
                  <a:srgbClr val="FFCC00"/>
                </a:solidFill>
              </a:rPr>
              <a:t>.</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235529"/>
                                        </p:tgtEl>
                                        <p:attrNameLst>
                                          <p:attrName>style.visibility</p:attrName>
                                        </p:attrNameLst>
                                      </p:cBhvr>
                                      <p:to>
                                        <p:strVal val="visible"/>
                                      </p:to>
                                    </p:set>
                                    <p:animEffect transition="in" filter="dissolve">
                                      <p:cBhvr>
                                        <p:cTn id="7" dur="500"/>
                                        <p:tgtEl>
                                          <p:spTgt spid="235529"/>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235530">
                                            <p:txEl>
                                              <p:pRg st="0" end="0"/>
                                            </p:txEl>
                                          </p:spTgt>
                                        </p:tgtEl>
                                        <p:attrNameLst>
                                          <p:attrName>style.visibility</p:attrName>
                                        </p:attrNameLst>
                                      </p:cBhvr>
                                      <p:to>
                                        <p:strVal val="visible"/>
                                      </p:to>
                                    </p:set>
                                    <p:animEffect transition="in" filter="checkerboard(across)">
                                      <p:cBhvr>
                                        <p:cTn id="11" dur="500"/>
                                        <p:tgtEl>
                                          <p:spTgt spid="23553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30" grpId="0" build="p" autoUpdateAnimBg="0" advAuto="0"/>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Get up to speed</a:t>
            </a:r>
          </a:p>
        </p:txBody>
      </p:sp>
      <p:sp>
        <p:nvSpPr>
          <p:cNvPr id="237570" name="Rectangle 2"/>
          <p:cNvSpPr>
            <a:spLocks noGrp="1" noChangeArrowheads="1"/>
          </p:cNvSpPr>
          <p:nvPr>
            <p:ph type="title"/>
          </p:nvPr>
        </p:nvSpPr>
        <p:spPr>
          <a:xfrm>
            <a:off x="239713" y="63500"/>
            <a:ext cx="8904287" cy="614363"/>
          </a:xfrm>
        </p:spPr>
        <p:txBody>
          <a:bodyPr/>
          <a:lstStyle/>
          <a:p>
            <a:r>
              <a:rPr lang="en-US"/>
              <a:t>Make time and remember to do things</a:t>
            </a:r>
          </a:p>
        </p:txBody>
      </p:sp>
      <p:sp>
        <p:nvSpPr>
          <p:cNvPr id="237571" name="Rectangle 3"/>
          <p:cNvSpPr>
            <a:spLocks noChangeArrowheads="1"/>
          </p:cNvSpPr>
          <p:nvPr/>
        </p:nvSpPr>
        <p:spPr bwMode="auto">
          <a:xfrm>
            <a:off x="6119813" y="854075"/>
            <a:ext cx="2744787" cy="2763838"/>
          </a:xfrm>
          <a:prstGeom prst="rect">
            <a:avLst/>
          </a:prstGeom>
          <a:noFill/>
          <a:ln w="9525">
            <a:noFill/>
            <a:miter lim="800000"/>
            <a:headEnd/>
            <a:tailEnd/>
          </a:ln>
          <a:effectLst/>
        </p:spPr>
        <p:txBody>
          <a:bodyPr/>
          <a:lstStyle/>
          <a:p>
            <a:pPr>
              <a:spcBef>
                <a:spcPct val="20000"/>
              </a:spcBef>
              <a:spcAft>
                <a:spcPct val="75000"/>
              </a:spcAft>
            </a:pPr>
            <a:r>
              <a:rPr lang="en-US" sz="2000"/>
              <a:t>Outlook isn’t just about e-mail. </a:t>
            </a:r>
          </a:p>
          <a:p>
            <a:pPr>
              <a:spcBef>
                <a:spcPct val="20000"/>
              </a:spcBef>
              <a:spcAft>
                <a:spcPct val="75000"/>
              </a:spcAft>
            </a:pPr>
            <a:r>
              <a:rPr lang="en-US" sz="2000"/>
              <a:t>It’s also about organizing your time, which you do in the calendar. </a:t>
            </a:r>
          </a:p>
        </p:txBody>
      </p:sp>
      <p:sp>
        <p:nvSpPr>
          <p:cNvPr id="237572" name="Line 4"/>
          <p:cNvSpPr>
            <a:spLocks noChangeShapeType="1"/>
          </p:cNvSpPr>
          <p:nvPr/>
        </p:nvSpPr>
        <p:spPr bwMode="auto">
          <a:xfrm>
            <a:off x="339725" y="3951288"/>
            <a:ext cx="8413750" cy="0"/>
          </a:xfrm>
          <a:prstGeom prst="line">
            <a:avLst/>
          </a:prstGeom>
          <a:noFill/>
          <a:ln w="12700">
            <a:solidFill>
              <a:schemeClr val="tx1"/>
            </a:solidFill>
            <a:round/>
            <a:headEnd/>
            <a:tailEnd/>
          </a:ln>
          <a:effectLst/>
        </p:spPr>
        <p:txBody>
          <a:bodyPr/>
          <a:lstStyle/>
          <a:p>
            <a:endParaRPr lang="en-US"/>
          </a:p>
        </p:txBody>
      </p:sp>
      <p:sp>
        <p:nvSpPr>
          <p:cNvPr id="237575" name="Rectangle 7"/>
          <p:cNvSpPr>
            <a:spLocks noChangeArrowheads="1"/>
          </p:cNvSpPr>
          <p:nvPr/>
        </p:nvSpPr>
        <p:spPr bwMode="auto">
          <a:xfrm>
            <a:off x="242888" y="4019550"/>
            <a:ext cx="5934075" cy="401638"/>
          </a:xfrm>
          <a:prstGeom prst="rect">
            <a:avLst/>
          </a:prstGeom>
          <a:noFill/>
          <a:ln w="9525">
            <a:noFill/>
            <a:miter lim="800000"/>
            <a:headEnd/>
            <a:tailEnd/>
          </a:ln>
          <a:effectLst/>
        </p:spPr>
        <p:txBody>
          <a:bodyPr/>
          <a:lstStyle/>
          <a:p>
            <a:pPr>
              <a:spcBef>
                <a:spcPct val="20000"/>
              </a:spcBef>
              <a:spcAft>
                <a:spcPct val="75000"/>
              </a:spcAft>
            </a:pPr>
            <a:r>
              <a:rPr lang="en-US">
                <a:solidFill>
                  <a:srgbClr val="FFCC00"/>
                </a:solidFill>
              </a:rPr>
              <a:t>When you create or open an item in your calendar, you’ll see that the Ribbon shows groups and commands appropriate for helping you manage your time.</a:t>
            </a:r>
          </a:p>
        </p:txBody>
      </p:sp>
      <p:pic>
        <p:nvPicPr>
          <p:cNvPr id="237576" name="Picture 8" descr="The Ribbon in a new appointment; 5 minutes selected in the Reminder list"/>
          <p:cNvPicPr>
            <a:picLocks noGrp="1" noChangeAspect="1" noChangeArrowheads="1"/>
          </p:cNvPicPr>
          <p:nvPr>
            <p:ph sz="half" idx="1"/>
          </p:nvPr>
        </p:nvPicPr>
        <p:blipFill>
          <a:blip r:embed="rId3" cstate="print"/>
          <a:srcRect/>
          <a:stretch>
            <a:fillRect/>
          </a:stretch>
        </p:blipFill>
        <p:spPr>
          <a:xfrm>
            <a:off x="350838" y="949325"/>
            <a:ext cx="5651500" cy="2849563"/>
          </a:xfrm>
          <a:noFill/>
          <a:ln/>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237576"/>
                                        </p:tgtEl>
                                        <p:attrNameLst>
                                          <p:attrName>style.visibility</p:attrName>
                                        </p:attrNameLst>
                                      </p:cBhvr>
                                      <p:to>
                                        <p:strVal val="visible"/>
                                      </p:to>
                                    </p:set>
                                    <p:animEffect transition="in" filter="slide(fromTop)">
                                      <p:cBhvr>
                                        <p:cTn id="7" dur="500"/>
                                        <p:tgtEl>
                                          <p:spTgt spid="237576"/>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237571">
                                            <p:txEl>
                                              <p:pRg st="0" end="0"/>
                                            </p:txEl>
                                          </p:spTgt>
                                        </p:tgtEl>
                                        <p:attrNameLst>
                                          <p:attrName>style.visibility</p:attrName>
                                        </p:attrNameLst>
                                      </p:cBhvr>
                                      <p:to>
                                        <p:strVal val="visible"/>
                                      </p:to>
                                    </p:set>
                                    <p:animEffect transition="in" filter="slide(fromTop)">
                                      <p:cBhvr>
                                        <p:cTn id="12" dur="500"/>
                                        <p:tgtEl>
                                          <p:spTgt spid="23757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1" fill="hold" grpId="0" nodeType="clickEffect">
                                  <p:stCondLst>
                                    <p:cond delay="0"/>
                                  </p:stCondLst>
                                  <p:childTnLst>
                                    <p:set>
                                      <p:cBhvr>
                                        <p:cTn id="16" dur="1" fill="hold">
                                          <p:stCondLst>
                                            <p:cond delay="0"/>
                                          </p:stCondLst>
                                        </p:cTn>
                                        <p:tgtEl>
                                          <p:spTgt spid="237571">
                                            <p:txEl>
                                              <p:pRg st="1" end="1"/>
                                            </p:txEl>
                                          </p:spTgt>
                                        </p:tgtEl>
                                        <p:attrNameLst>
                                          <p:attrName>style.visibility</p:attrName>
                                        </p:attrNameLst>
                                      </p:cBhvr>
                                      <p:to>
                                        <p:strVal val="visible"/>
                                      </p:to>
                                    </p:set>
                                    <p:animEffect transition="in" filter="slide(fromTop)">
                                      <p:cBhvr>
                                        <p:cTn id="17" dur="500"/>
                                        <p:tgtEl>
                                          <p:spTgt spid="237571">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237575">
                                            <p:txEl>
                                              <p:pRg st="0" end="0"/>
                                            </p:txEl>
                                          </p:spTgt>
                                        </p:tgtEl>
                                        <p:attrNameLst>
                                          <p:attrName>style.visibility</p:attrName>
                                        </p:attrNameLst>
                                      </p:cBhvr>
                                      <p:to>
                                        <p:strVal val="visible"/>
                                      </p:to>
                                    </p:set>
                                    <p:animEffect transition="in" filter="slide(fromLeft)">
                                      <p:cBhvr>
                                        <p:cTn id="22" dur="500"/>
                                        <p:tgtEl>
                                          <p:spTgt spid="23757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7571" grpId="0" build="p" autoUpdateAnimBg="0"/>
      <p:bldP spid="237575"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ctrTitle"/>
          </p:nvPr>
        </p:nvSpPr>
        <p:spPr/>
        <p:txBody>
          <a:bodyPr/>
          <a:lstStyle/>
          <a:p>
            <a:r>
              <a:rPr lang="en-US"/>
              <a:t>Lesson 1</a:t>
            </a:r>
          </a:p>
        </p:txBody>
      </p:sp>
      <p:sp>
        <p:nvSpPr>
          <p:cNvPr id="18435" name="Rectangle 3"/>
          <p:cNvSpPr>
            <a:spLocks noGrp="1" noChangeArrowheads="1"/>
          </p:cNvSpPr>
          <p:nvPr>
            <p:ph type="subTitle" idx="1"/>
          </p:nvPr>
        </p:nvSpPr>
        <p:spPr/>
        <p:txBody>
          <a:bodyPr/>
          <a:lstStyle/>
          <a:p>
            <a:r>
              <a:rPr lang="en-US"/>
              <a:t>What’s changed and why</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8434"/>
                                        </p:tgtEl>
                                        <p:attrNameLst>
                                          <p:attrName>style.visibility</p:attrName>
                                        </p:attrNameLst>
                                      </p:cBhvr>
                                      <p:to>
                                        <p:strVal val="visible"/>
                                      </p:to>
                                    </p:set>
                                    <p:anim calcmode="lin" valueType="num">
                                      <p:cBhvr>
                                        <p:cTn id="7" dur="500" fill="hold"/>
                                        <p:tgtEl>
                                          <p:spTgt spid="18434"/>
                                        </p:tgtEl>
                                        <p:attrNameLst>
                                          <p:attrName>ppt_w</p:attrName>
                                        </p:attrNameLst>
                                      </p:cBhvr>
                                      <p:tavLst>
                                        <p:tav tm="0">
                                          <p:val>
                                            <p:fltVal val="0"/>
                                          </p:val>
                                        </p:tav>
                                        <p:tav tm="100000">
                                          <p:val>
                                            <p:strVal val="#ppt_w"/>
                                          </p:val>
                                        </p:tav>
                                      </p:tavLst>
                                    </p:anim>
                                    <p:anim calcmode="lin" valueType="num">
                                      <p:cBhvr>
                                        <p:cTn id="8" dur="500" fill="hold"/>
                                        <p:tgtEl>
                                          <p:spTgt spid="18434"/>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18435">
                                            <p:txEl>
                                              <p:pRg st="0" end="0"/>
                                            </p:txEl>
                                          </p:spTgt>
                                        </p:tgtEl>
                                        <p:attrNameLst>
                                          <p:attrName>style.visibility</p:attrName>
                                        </p:attrNameLst>
                                      </p:cBhvr>
                                      <p:to>
                                        <p:strVal val="visible"/>
                                      </p:to>
                                    </p:set>
                                    <p:animEffect transition="in" filter="slide(fromBottom)">
                                      <p:cBhvr>
                                        <p:cTn id="12" dur="500"/>
                                        <p:tgtEl>
                                          <p:spTgt spid="184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utoUpdateAnimBg="0"/>
      <p:bldP spid="18435" grpId="0" build="p" autoUpdateAnimBg="0" advAuto="0"/>
    </p:bld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 name="Footer Placeholder 5"/>
          <p:cNvSpPr>
            <a:spLocks noGrp="1"/>
          </p:cNvSpPr>
          <p:nvPr>
            <p:ph type="ftr" sz="quarter" idx="11"/>
          </p:nvPr>
        </p:nvSpPr>
        <p:spPr/>
        <p:txBody>
          <a:bodyPr/>
          <a:lstStyle/>
          <a:p>
            <a:r>
              <a:rPr lang="en-US"/>
              <a:t>Get up to speed</a:t>
            </a:r>
          </a:p>
        </p:txBody>
      </p:sp>
      <p:sp>
        <p:nvSpPr>
          <p:cNvPr id="239618" name="Rectangle 2"/>
          <p:cNvSpPr>
            <a:spLocks noGrp="1" noChangeArrowheads="1"/>
          </p:cNvSpPr>
          <p:nvPr>
            <p:ph type="title"/>
          </p:nvPr>
        </p:nvSpPr>
        <p:spPr>
          <a:xfrm>
            <a:off x="239713" y="63500"/>
            <a:ext cx="8904287" cy="614363"/>
          </a:xfrm>
        </p:spPr>
        <p:txBody>
          <a:bodyPr/>
          <a:lstStyle/>
          <a:p>
            <a:r>
              <a:rPr lang="en-US"/>
              <a:t>Make time and remember to do things</a:t>
            </a:r>
          </a:p>
        </p:txBody>
      </p:sp>
      <p:sp>
        <p:nvSpPr>
          <p:cNvPr id="239619" name="Rectangle 3"/>
          <p:cNvSpPr>
            <a:spLocks noChangeArrowheads="1"/>
          </p:cNvSpPr>
          <p:nvPr/>
        </p:nvSpPr>
        <p:spPr bwMode="auto">
          <a:xfrm>
            <a:off x="6119813" y="854075"/>
            <a:ext cx="2744787" cy="2763838"/>
          </a:xfrm>
          <a:prstGeom prst="rect">
            <a:avLst/>
          </a:prstGeom>
          <a:noFill/>
          <a:ln w="9525">
            <a:noFill/>
            <a:miter lim="800000"/>
            <a:headEnd/>
            <a:tailEnd/>
          </a:ln>
          <a:effectLst/>
        </p:spPr>
        <p:txBody>
          <a:bodyPr/>
          <a:lstStyle/>
          <a:p>
            <a:pPr>
              <a:spcBef>
                <a:spcPct val="20000"/>
              </a:spcBef>
              <a:spcAft>
                <a:spcPct val="75000"/>
              </a:spcAft>
            </a:pPr>
            <a:r>
              <a:rPr lang="en-US" sz="2000"/>
              <a:t>When you create any type of calendar entry, a reminder is set automatically. </a:t>
            </a:r>
          </a:p>
        </p:txBody>
      </p:sp>
      <p:sp>
        <p:nvSpPr>
          <p:cNvPr id="239620" name="Line 4"/>
          <p:cNvSpPr>
            <a:spLocks noChangeShapeType="1"/>
          </p:cNvSpPr>
          <p:nvPr/>
        </p:nvSpPr>
        <p:spPr bwMode="auto">
          <a:xfrm>
            <a:off x="339725" y="3951288"/>
            <a:ext cx="8413750" cy="0"/>
          </a:xfrm>
          <a:prstGeom prst="line">
            <a:avLst/>
          </a:prstGeom>
          <a:noFill/>
          <a:ln w="12700">
            <a:solidFill>
              <a:schemeClr val="tx1"/>
            </a:solidFill>
            <a:round/>
            <a:headEnd/>
            <a:tailEnd/>
          </a:ln>
          <a:effectLst/>
        </p:spPr>
        <p:txBody>
          <a:bodyPr/>
          <a:lstStyle/>
          <a:p>
            <a:endParaRPr lang="en-US"/>
          </a:p>
        </p:txBody>
      </p:sp>
      <p:sp>
        <p:nvSpPr>
          <p:cNvPr id="239621" name="Rectangle 5"/>
          <p:cNvSpPr>
            <a:spLocks noChangeArrowheads="1"/>
          </p:cNvSpPr>
          <p:nvPr/>
        </p:nvSpPr>
        <p:spPr bwMode="auto">
          <a:xfrm>
            <a:off x="242888" y="4019550"/>
            <a:ext cx="5934075" cy="401638"/>
          </a:xfrm>
          <a:prstGeom prst="rect">
            <a:avLst/>
          </a:prstGeom>
          <a:noFill/>
          <a:ln w="9525">
            <a:noFill/>
            <a:miter lim="800000"/>
            <a:headEnd/>
            <a:tailEnd/>
          </a:ln>
          <a:effectLst/>
        </p:spPr>
        <p:txBody>
          <a:bodyPr/>
          <a:lstStyle/>
          <a:p>
            <a:pPr>
              <a:spcBef>
                <a:spcPct val="20000"/>
              </a:spcBef>
              <a:spcAft>
                <a:spcPct val="75000"/>
              </a:spcAft>
            </a:pPr>
            <a:r>
              <a:rPr lang="en-US">
                <a:solidFill>
                  <a:srgbClr val="FFCC00"/>
                </a:solidFill>
              </a:rPr>
              <a:t>To change the reminder time for an appointment:</a:t>
            </a:r>
          </a:p>
        </p:txBody>
      </p:sp>
      <p:pic>
        <p:nvPicPr>
          <p:cNvPr id="239622" name="Picture 6" descr="The Ribbon in a new appointment; 5 minutes selected in the Reminder list"/>
          <p:cNvPicPr>
            <a:picLocks noGrp="1" noChangeAspect="1" noChangeArrowheads="1"/>
          </p:cNvPicPr>
          <p:nvPr>
            <p:ph sz="half" idx="1"/>
          </p:nvPr>
        </p:nvPicPr>
        <p:blipFill>
          <a:blip r:embed="rId4" cstate="print"/>
          <a:srcRect/>
          <a:stretch>
            <a:fillRect/>
          </a:stretch>
        </p:blipFill>
        <p:spPr>
          <a:xfrm>
            <a:off x="350838" y="949325"/>
            <a:ext cx="5651500" cy="2849563"/>
          </a:xfrm>
          <a:noFill/>
          <a:ln/>
        </p:spPr>
      </p:pic>
      <p:graphicFrame>
        <p:nvGraphicFramePr>
          <p:cNvPr id="239623" name="Object 7"/>
          <p:cNvGraphicFramePr>
            <a:graphicFrameLocks noChangeAspect="1"/>
          </p:cNvGraphicFramePr>
          <p:nvPr/>
        </p:nvGraphicFramePr>
        <p:xfrm>
          <a:off x="339725" y="4535488"/>
          <a:ext cx="269875" cy="303212"/>
        </p:xfrm>
        <a:graphic>
          <a:graphicData uri="http://schemas.openxmlformats.org/presentationml/2006/ole">
            <p:oleObj spid="_x0000_s239623" name="Visio" r:id="rId5" imgW="270231" imgH="303063" progId="">
              <p:embed/>
            </p:oleObj>
          </a:graphicData>
        </a:graphic>
      </p:graphicFrame>
      <p:graphicFrame>
        <p:nvGraphicFramePr>
          <p:cNvPr id="239624" name="Object 8"/>
          <p:cNvGraphicFramePr>
            <a:graphicFrameLocks noChangeAspect="1"/>
          </p:cNvGraphicFramePr>
          <p:nvPr/>
        </p:nvGraphicFramePr>
        <p:xfrm>
          <a:off x="339725" y="5249863"/>
          <a:ext cx="269875" cy="303212"/>
        </p:xfrm>
        <a:graphic>
          <a:graphicData uri="http://schemas.openxmlformats.org/presentationml/2006/ole">
            <p:oleObj spid="_x0000_s239624" name="Visio" r:id="rId6" imgW="270231" imgH="303063" progId="">
              <p:embed/>
            </p:oleObj>
          </a:graphicData>
        </a:graphic>
      </p:graphicFrame>
      <p:sp>
        <p:nvSpPr>
          <p:cNvPr id="239626" name="Rectangle 10"/>
          <p:cNvSpPr>
            <a:spLocks noChangeArrowheads="1"/>
          </p:cNvSpPr>
          <p:nvPr/>
        </p:nvSpPr>
        <p:spPr bwMode="auto">
          <a:xfrm>
            <a:off x="676275" y="4502150"/>
            <a:ext cx="5940425" cy="1370013"/>
          </a:xfrm>
          <a:prstGeom prst="rect">
            <a:avLst/>
          </a:prstGeom>
          <a:noFill/>
          <a:ln w="9525" algn="ctr">
            <a:noFill/>
            <a:miter lim="800000"/>
            <a:headEnd/>
            <a:tailEnd/>
          </a:ln>
          <a:effectLst/>
        </p:spPr>
        <p:txBody>
          <a:bodyPr>
            <a:spAutoFit/>
          </a:bodyPr>
          <a:lstStyle/>
          <a:p>
            <a:pPr>
              <a:spcBef>
                <a:spcPct val="20000"/>
              </a:spcBef>
              <a:spcAft>
                <a:spcPct val="45000"/>
              </a:spcAft>
            </a:pPr>
            <a:r>
              <a:rPr lang="en-US">
                <a:solidFill>
                  <a:srgbClr val="FFCC00"/>
                </a:solidFill>
              </a:rPr>
              <a:t>On the </a:t>
            </a:r>
            <a:r>
              <a:rPr lang="en-US" b="1">
                <a:solidFill>
                  <a:srgbClr val="FFCC00"/>
                </a:solidFill>
              </a:rPr>
              <a:t>Appointment</a:t>
            </a:r>
            <a:r>
              <a:rPr lang="en-US">
                <a:solidFill>
                  <a:srgbClr val="FFCC00"/>
                </a:solidFill>
              </a:rPr>
              <a:t> tab, click the arrow to open the </a:t>
            </a:r>
            <a:r>
              <a:rPr lang="en-US" b="1">
                <a:solidFill>
                  <a:srgbClr val="FFCC00"/>
                </a:solidFill>
              </a:rPr>
              <a:t>Reminder</a:t>
            </a:r>
            <a:r>
              <a:rPr lang="en-US">
                <a:solidFill>
                  <a:srgbClr val="FFCC00"/>
                </a:solidFill>
              </a:rPr>
              <a:t> list and then select a time.</a:t>
            </a:r>
          </a:p>
          <a:p>
            <a:pPr>
              <a:spcBef>
                <a:spcPct val="20000"/>
              </a:spcBef>
              <a:spcAft>
                <a:spcPct val="45000"/>
              </a:spcAft>
            </a:pPr>
            <a:r>
              <a:rPr lang="en-US">
                <a:solidFill>
                  <a:srgbClr val="FFCC00"/>
                </a:solidFill>
              </a:rPr>
              <a:t>Once you’ve made a change, click </a:t>
            </a:r>
            <a:r>
              <a:rPr lang="en-US" b="1">
                <a:solidFill>
                  <a:srgbClr val="FFCC00"/>
                </a:solidFill>
              </a:rPr>
              <a:t>Save &amp; Close</a:t>
            </a:r>
            <a:r>
              <a:rPr lang="en-US">
                <a:solidFill>
                  <a:srgbClr val="FFCC00"/>
                </a:solidFill>
              </a:rPr>
              <a:t> on the far left of the Ribbon.</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239619">
                                            <p:txEl>
                                              <p:pRg st="0" end="0"/>
                                            </p:txEl>
                                          </p:spTgt>
                                        </p:tgtEl>
                                        <p:attrNameLst>
                                          <p:attrName>style.visibility</p:attrName>
                                        </p:attrNameLst>
                                      </p:cBhvr>
                                      <p:to>
                                        <p:strVal val="visible"/>
                                      </p:to>
                                    </p:set>
                                    <p:animEffect transition="in" filter="slide(fromTop)">
                                      <p:cBhvr>
                                        <p:cTn id="7" dur="500"/>
                                        <p:tgtEl>
                                          <p:spTgt spid="23961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239621">
                                            <p:txEl>
                                              <p:pRg st="0" end="0"/>
                                            </p:txEl>
                                          </p:spTgt>
                                        </p:tgtEl>
                                        <p:attrNameLst>
                                          <p:attrName>style.visibility</p:attrName>
                                        </p:attrNameLst>
                                      </p:cBhvr>
                                      <p:to>
                                        <p:strVal val="visible"/>
                                      </p:to>
                                    </p:set>
                                    <p:animEffect transition="in" filter="slide(fromLeft)">
                                      <p:cBhvr>
                                        <p:cTn id="12" dur="500"/>
                                        <p:tgtEl>
                                          <p:spTgt spid="23962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239623"/>
                                        </p:tgtEl>
                                        <p:attrNameLst>
                                          <p:attrName>style.visibility</p:attrName>
                                        </p:attrNameLst>
                                      </p:cBhvr>
                                      <p:to>
                                        <p:strVal val="visible"/>
                                      </p:to>
                                    </p:set>
                                    <p:animEffect transition="in" filter="dissolve">
                                      <p:cBhvr>
                                        <p:cTn id="17" dur="500"/>
                                        <p:tgtEl>
                                          <p:spTgt spid="239623"/>
                                        </p:tgtEl>
                                      </p:cBhvr>
                                    </p:animEffect>
                                  </p:childTnLst>
                                </p:cTn>
                              </p:par>
                            </p:childTnLst>
                          </p:cTn>
                        </p:par>
                        <p:par>
                          <p:cTn id="18" fill="hold">
                            <p:stCondLst>
                              <p:cond delay="500"/>
                            </p:stCondLst>
                            <p:childTnLst>
                              <p:par>
                                <p:cTn id="19" presetID="9" presetClass="entr" presetSubtype="0" fill="hold" nodeType="afterEffect">
                                  <p:stCondLst>
                                    <p:cond delay="0"/>
                                  </p:stCondLst>
                                  <p:childTnLst>
                                    <p:set>
                                      <p:cBhvr>
                                        <p:cTn id="20" dur="1" fill="hold">
                                          <p:stCondLst>
                                            <p:cond delay="0"/>
                                          </p:stCondLst>
                                        </p:cTn>
                                        <p:tgtEl>
                                          <p:spTgt spid="239624"/>
                                        </p:tgtEl>
                                        <p:attrNameLst>
                                          <p:attrName>style.visibility</p:attrName>
                                        </p:attrNameLst>
                                      </p:cBhvr>
                                      <p:to>
                                        <p:strVal val="visible"/>
                                      </p:to>
                                    </p:set>
                                    <p:animEffect transition="in" filter="dissolve">
                                      <p:cBhvr>
                                        <p:cTn id="21" dur="500"/>
                                        <p:tgtEl>
                                          <p:spTgt spid="239624"/>
                                        </p:tgtEl>
                                      </p:cBhvr>
                                    </p:animEffect>
                                  </p:childTnLst>
                                </p:cTn>
                              </p:par>
                            </p:childTnLst>
                          </p:cTn>
                        </p:par>
                      </p:childTnLst>
                    </p:cTn>
                  </p:par>
                  <p:par>
                    <p:cTn id="22" fill="hold">
                      <p:stCondLst>
                        <p:cond delay="indefinite"/>
                      </p:stCondLst>
                      <p:childTnLst>
                        <p:par>
                          <p:cTn id="23" fill="hold">
                            <p:stCondLst>
                              <p:cond delay="0"/>
                            </p:stCondLst>
                            <p:childTnLst>
                              <p:par>
                                <p:cTn id="24" presetID="5" presetClass="entr" presetSubtype="10" fill="hold" grpId="0" nodeType="clickEffect">
                                  <p:stCondLst>
                                    <p:cond delay="0"/>
                                  </p:stCondLst>
                                  <p:childTnLst>
                                    <p:set>
                                      <p:cBhvr>
                                        <p:cTn id="25" dur="1" fill="hold">
                                          <p:stCondLst>
                                            <p:cond delay="0"/>
                                          </p:stCondLst>
                                        </p:cTn>
                                        <p:tgtEl>
                                          <p:spTgt spid="239626">
                                            <p:txEl>
                                              <p:pRg st="0" end="0"/>
                                            </p:txEl>
                                          </p:spTgt>
                                        </p:tgtEl>
                                        <p:attrNameLst>
                                          <p:attrName>style.visibility</p:attrName>
                                        </p:attrNameLst>
                                      </p:cBhvr>
                                      <p:to>
                                        <p:strVal val="visible"/>
                                      </p:to>
                                    </p:set>
                                    <p:animEffect transition="in" filter="checkerboard(across)">
                                      <p:cBhvr>
                                        <p:cTn id="26" dur="500"/>
                                        <p:tgtEl>
                                          <p:spTgt spid="23962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5" presetClass="entr" presetSubtype="10" fill="hold" grpId="0" nodeType="clickEffect">
                                  <p:stCondLst>
                                    <p:cond delay="0"/>
                                  </p:stCondLst>
                                  <p:childTnLst>
                                    <p:set>
                                      <p:cBhvr>
                                        <p:cTn id="30" dur="1" fill="hold">
                                          <p:stCondLst>
                                            <p:cond delay="0"/>
                                          </p:stCondLst>
                                        </p:cTn>
                                        <p:tgtEl>
                                          <p:spTgt spid="239626">
                                            <p:txEl>
                                              <p:pRg st="1" end="1"/>
                                            </p:txEl>
                                          </p:spTgt>
                                        </p:tgtEl>
                                        <p:attrNameLst>
                                          <p:attrName>style.visibility</p:attrName>
                                        </p:attrNameLst>
                                      </p:cBhvr>
                                      <p:to>
                                        <p:strVal val="visible"/>
                                      </p:to>
                                    </p:set>
                                    <p:animEffect transition="in" filter="checkerboard(across)">
                                      <p:cBhvr>
                                        <p:cTn id="31" dur="500"/>
                                        <p:tgtEl>
                                          <p:spTgt spid="23962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9619" grpId="0" build="p" autoUpdateAnimBg="0" advAuto="0"/>
      <p:bldP spid="239621" grpId="0" build="p" autoUpdateAnimBg="0"/>
      <p:bldP spid="239626" grpId="0" build="p" autoUpdateAnimBg="0"/>
    </p:bld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 name="Footer Placeholder 5"/>
          <p:cNvSpPr>
            <a:spLocks noGrp="1"/>
          </p:cNvSpPr>
          <p:nvPr>
            <p:ph type="ftr" sz="quarter" idx="11"/>
          </p:nvPr>
        </p:nvSpPr>
        <p:spPr/>
        <p:txBody>
          <a:bodyPr/>
          <a:lstStyle/>
          <a:p>
            <a:r>
              <a:rPr lang="en-US"/>
              <a:t>Get up to speed</a:t>
            </a:r>
          </a:p>
        </p:txBody>
      </p:sp>
      <p:sp>
        <p:nvSpPr>
          <p:cNvPr id="94210" name="Rectangle 2"/>
          <p:cNvSpPr>
            <a:spLocks noGrp="1" noChangeArrowheads="1"/>
          </p:cNvSpPr>
          <p:nvPr>
            <p:ph type="title"/>
          </p:nvPr>
        </p:nvSpPr>
        <p:spPr>
          <a:xfrm>
            <a:off x="239713" y="63500"/>
            <a:ext cx="8904287" cy="614363"/>
          </a:xfrm>
        </p:spPr>
        <p:txBody>
          <a:bodyPr/>
          <a:lstStyle/>
          <a:p>
            <a:r>
              <a:rPr lang="en-US"/>
              <a:t>Want to create a meeting? Invite others</a:t>
            </a:r>
          </a:p>
        </p:txBody>
      </p:sp>
      <p:sp>
        <p:nvSpPr>
          <p:cNvPr id="94211" name="Rectangle 3"/>
          <p:cNvSpPr>
            <a:spLocks noChangeArrowheads="1"/>
          </p:cNvSpPr>
          <p:nvPr/>
        </p:nvSpPr>
        <p:spPr bwMode="auto">
          <a:xfrm>
            <a:off x="6119813" y="854075"/>
            <a:ext cx="2744787" cy="2763838"/>
          </a:xfrm>
          <a:prstGeom prst="rect">
            <a:avLst/>
          </a:prstGeom>
          <a:noFill/>
          <a:ln w="9525">
            <a:noFill/>
            <a:miter lim="800000"/>
            <a:headEnd/>
            <a:tailEnd/>
          </a:ln>
          <a:effectLst/>
        </p:spPr>
        <p:txBody>
          <a:bodyPr/>
          <a:lstStyle/>
          <a:p>
            <a:pPr>
              <a:spcBef>
                <a:spcPct val="20000"/>
              </a:spcBef>
              <a:spcAft>
                <a:spcPct val="75000"/>
              </a:spcAft>
            </a:pPr>
            <a:r>
              <a:rPr lang="en-US" sz="2000"/>
              <a:t>An appointment is just for yourself. </a:t>
            </a:r>
          </a:p>
          <a:p>
            <a:pPr>
              <a:spcBef>
                <a:spcPct val="20000"/>
              </a:spcBef>
              <a:spcAft>
                <a:spcPct val="75000"/>
              </a:spcAft>
            </a:pPr>
            <a:r>
              <a:rPr lang="en-US" sz="2000"/>
              <a:t>When others are involved, create a meeting. </a:t>
            </a:r>
          </a:p>
          <a:p>
            <a:pPr>
              <a:spcBef>
                <a:spcPct val="20000"/>
              </a:spcBef>
              <a:spcAft>
                <a:spcPct val="75000"/>
              </a:spcAft>
            </a:pPr>
            <a:endParaRPr lang="en-US" sz="2000"/>
          </a:p>
        </p:txBody>
      </p:sp>
      <p:graphicFrame>
        <p:nvGraphicFramePr>
          <p:cNvPr id="94212" name="Object 4"/>
          <p:cNvGraphicFramePr>
            <a:graphicFrameLocks noChangeAspect="1"/>
          </p:cNvGraphicFramePr>
          <p:nvPr/>
        </p:nvGraphicFramePr>
        <p:xfrm>
          <a:off x="339725" y="4021138"/>
          <a:ext cx="269875" cy="303212"/>
        </p:xfrm>
        <a:graphic>
          <a:graphicData uri="http://schemas.openxmlformats.org/presentationml/2006/ole">
            <p:oleObj spid="_x0000_s94212" name="Visio" r:id="rId4" imgW="270231" imgH="303063" progId="">
              <p:embed/>
            </p:oleObj>
          </a:graphicData>
        </a:graphic>
      </p:graphicFrame>
      <p:graphicFrame>
        <p:nvGraphicFramePr>
          <p:cNvPr id="94213" name="Object 5"/>
          <p:cNvGraphicFramePr>
            <a:graphicFrameLocks noChangeAspect="1"/>
          </p:cNvGraphicFramePr>
          <p:nvPr/>
        </p:nvGraphicFramePr>
        <p:xfrm>
          <a:off x="339725" y="4468813"/>
          <a:ext cx="269875" cy="303212"/>
        </p:xfrm>
        <a:graphic>
          <a:graphicData uri="http://schemas.openxmlformats.org/presentationml/2006/ole">
            <p:oleObj spid="_x0000_s94213" name="Visio" r:id="rId5" imgW="270231" imgH="303063" progId="">
              <p:embed/>
            </p:oleObj>
          </a:graphicData>
        </a:graphic>
      </p:graphicFrame>
      <p:sp>
        <p:nvSpPr>
          <p:cNvPr id="94215" name="Line 7"/>
          <p:cNvSpPr>
            <a:spLocks noChangeShapeType="1"/>
          </p:cNvSpPr>
          <p:nvPr/>
        </p:nvSpPr>
        <p:spPr bwMode="auto">
          <a:xfrm>
            <a:off x="339725" y="3951288"/>
            <a:ext cx="8413750" cy="0"/>
          </a:xfrm>
          <a:prstGeom prst="line">
            <a:avLst/>
          </a:prstGeom>
          <a:noFill/>
          <a:ln w="12700">
            <a:solidFill>
              <a:schemeClr val="tx1"/>
            </a:solidFill>
            <a:round/>
            <a:headEnd/>
            <a:tailEnd/>
          </a:ln>
          <a:effectLst/>
        </p:spPr>
        <p:txBody>
          <a:bodyPr/>
          <a:lstStyle/>
          <a:p>
            <a:endParaRPr lang="en-US"/>
          </a:p>
        </p:txBody>
      </p:sp>
      <p:sp>
        <p:nvSpPr>
          <p:cNvPr id="94217" name="Rectangle 9"/>
          <p:cNvSpPr>
            <a:spLocks noChangeArrowheads="1"/>
          </p:cNvSpPr>
          <p:nvPr/>
        </p:nvSpPr>
        <p:spPr bwMode="auto">
          <a:xfrm>
            <a:off x="676275" y="3987800"/>
            <a:ext cx="5940425" cy="1370013"/>
          </a:xfrm>
          <a:prstGeom prst="rect">
            <a:avLst/>
          </a:prstGeom>
          <a:noFill/>
          <a:ln w="9525" algn="ctr">
            <a:noFill/>
            <a:miter lim="800000"/>
            <a:headEnd/>
            <a:tailEnd/>
          </a:ln>
          <a:effectLst/>
        </p:spPr>
        <p:txBody>
          <a:bodyPr>
            <a:spAutoFit/>
          </a:bodyPr>
          <a:lstStyle/>
          <a:p>
            <a:pPr>
              <a:spcBef>
                <a:spcPct val="20000"/>
              </a:spcBef>
              <a:spcAft>
                <a:spcPct val="45000"/>
              </a:spcAft>
            </a:pPr>
            <a:r>
              <a:rPr lang="en-US">
                <a:solidFill>
                  <a:srgbClr val="FFCC00"/>
                </a:solidFill>
              </a:rPr>
              <a:t>On the </a:t>
            </a:r>
            <a:r>
              <a:rPr lang="en-US" b="1">
                <a:solidFill>
                  <a:srgbClr val="FFCC00"/>
                </a:solidFill>
              </a:rPr>
              <a:t>Appointment</a:t>
            </a:r>
            <a:r>
              <a:rPr lang="en-US">
                <a:solidFill>
                  <a:srgbClr val="FFCC00"/>
                </a:solidFill>
              </a:rPr>
              <a:t> tab, click </a:t>
            </a:r>
            <a:r>
              <a:rPr lang="en-US" b="1">
                <a:solidFill>
                  <a:srgbClr val="FFCC00"/>
                </a:solidFill>
              </a:rPr>
              <a:t>Invite Attendees</a:t>
            </a:r>
            <a:r>
              <a:rPr lang="en-US">
                <a:solidFill>
                  <a:srgbClr val="FFCC00"/>
                </a:solidFill>
              </a:rPr>
              <a:t>.</a:t>
            </a:r>
          </a:p>
          <a:p>
            <a:pPr>
              <a:spcBef>
                <a:spcPct val="20000"/>
              </a:spcBef>
              <a:spcAft>
                <a:spcPct val="45000"/>
              </a:spcAft>
            </a:pPr>
            <a:r>
              <a:rPr lang="en-US">
                <a:solidFill>
                  <a:srgbClr val="FFCC00"/>
                </a:solidFill>
              </a:rPr>
              <a:t>A </a:t>
            </a:r>
            <a:r>
              <a:rPr lang="en-US" b="1">
                <a:solidFill>
                  <a:srgbClr val="FFCC00"/>
                </a:solidFill>
              </a:rPr>
              <a:t>To</a:t>
            </a:r>
            <a:r>
              <a:rPr lang="en-US">
                <a:solidFill>
                  <a:srgbClr val="FFCC00"/>
                </a:solidFill>
              </a:rPr>
              <a:t> button and box appear. Type names directly in the box or click the </a:t>
            </a:r>
            <a:r>
              <a:rPr lang="en-US" b="1">
                <a:solidFill>
                  <a:srgbClr val="FFCC00"/>
                </a:solidFill>
              </a:rPr>
              <a:t>To</a:t>
            </a:r>
            <a:r>
              <a:rPr lang="en-US">
                <a:solidFill>
                  <a:srgbClr val="FFCC00"/>
                </a:solidFill>
              </a:rPr>
              <a:t> button to add invitees by selecting from a list.</a:t>
            </a:r>
          </a:p>
        </p:txBody>
      </p:sp>
      <p:pic>
        <p:nvPicPr>
          <p:cNvPr id="94219" name="Picture 11" descr="Appointment tab, Invite Attendees button, and new meeting request showing To button and Send button "/>
          <p:cNvPicPr>
            <a:picLocks noGrp="1" noChangeAspect="1" noChangeArrowheads="1"/>
          </p:cNvPicPr>
          <p:nvPr>
            <p:ph sz="half" idx="1"/>
          </p:nvPr>
        </p:nvPicPr>
        <p:blipFill>
          <a:blip r:embed="rId6" cstate="print"/>
          <a:srcRect/>
          <a:stretch>
            <a:fillRect/>
          </a:stretch>
        </p:blipFill>
        <p:spPr>
          <a:xfrm>
            <a:off x="350838" y="949325"/>
            <a:ext cx="5651500" cy="2849563"/>
          </a:xfrm>
          <a:noFill/>
          <a:ln/>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94219"/>
                                        </p:tgtEl>
                                        <p:attrNameLst>
                                          <p:attrName>style.visibility</p:attrName>
                                        </p:attrNameLst>
                                      </p:cBhvr>
                                      <p:to>
                                        <p:strVal val="visible"/>
                                      </p:to>
                                    </p:set>
                                    <p:animEffect transition="in" filter="slide(fromTop)">
                                      <p:cBhvr>
                                        <p:cTn id="7" dur="500"/>
                                        <p:tgtEl>
                                          <p:spTgt spid="94219"/>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94211">
                                            <p:txEl>
                                              <p:pRg st="0" end="0"/>
                                            </p:txEl>
                                          </p:spTgt>
                                        </p:tgtEl>
                                        <p:attrNameLst>
                                          <p:attrName>style.visibility</p:attrName>
                                        </p:attrNameLst>
                                      </p:cBhvr>
                                      <p:to>
                                        <p:strVal val="visible"/>
                                      </p:to>
                                    </p:set>
                                    <p:animEffect transition="in" filter="slide(fromTop)">
                                      <p:cBhvr>
                                        <p:cTn id="12" dur="500"/>
                                        <p:tgtEl>
                                          <p:spTgt spid="9421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1" fill="hold" grpId="0" nodeType="clickEffect">
                                  <p:stCondLst>
                                    <p:cond delay="0"/>
                                  </p:stCondLst>
                                  <p:childTnLst>
                                    <p:set>
                                      <p:cBhvr>
                                        <p:cTn id="16" dur="1" fill="hold">
                                          <p:stCondLst>
                                            <p:cond delay="0"/>
                                          </p:stCondLst>
                                        </p:cTn>
                                        <p:tgtEl>
                                          <p:spTgt spid="94211">
                                            <p:txEl>
                                              <p:pRg st="1" end="1"/>
                                            </p:txEl>
                                          </p:spTgt>
                                        </p:tgtEl>
                                        <p:attrNameLst>
                                          <p:attrName>style.visibility</p:attrName>
                                        </p:attrNameLst>
                                      </p:cBhvr>
                                      <p:to>
                                        <p:strVal val="visible"/>
                                      </p:to>
                                    </p:set>
                                    <p:animEffect transition="in" filter="slide(fromTop)">
                                      <p:cBhvr>
                                        <p:cTn id="17" dur="500"/>
                                        <p:tgtEl>
                                          <p:spTgt spid="94211">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94212"/>
                                        </p:tgtEl>
                                        <p:attrNameLst>
                                          <p:attrName>style.visibility</p:attrName>
                                        </p:attrNameLst>
                                      </p:cBhvr>
                                      <p:to>
                                        <p:strVal val="visible"/>
                                      </p:to>
                                    </p:set>
                                    <p:animEffect transition="in" filter="dissolve">
                                      <p:cBhvr>
                                        <p:cTn id="22" dur="500"/>
                                        <p:tgtEl>
                                          <p:spTgt spid="94212"/>
                                        </p:tgtEl>
                                      </p:cBhvr>
                                    </p:animEffect>
                                  </p:childTnLst>
                                </p:cTn>
                              </p:par>
                            </p:childTnLst>
                          </p:cTn>
                        </p:par>
                        <p:par>
                          <p:cTn id="23" fill="hold">
                            <p:stCondLst>
                              <p:cond delay="500"/>
                            </p:stCondLst>
                            <p:childTnLst>
                              <p:par>
                                <p:cTn id="24" presetID="9" presetClass="entr" presetSubtype="0" fill="hold" nodeType="afterEffect">
                                  <p:stCondLst>
                                    <p:cond delay="0"/>
                                  </p:stCondLst>
                                  <p:childTnLst>
                                    <p:set>
                                      <p:cBhvr>
                                        <p:cTn id="25" dur="1" fill="hold">
                                          <p:stCondLst>
                                            <p:cond delay="0"/>
                                          </p:stCondLst>
                                        </p:cTn>
                                        <p:tgtEl>
                                          <p:spTgt spid="94213"/>
                                        </p:tgtEl>
                                        <p:attrNameLst>
                                          <p:attrName>style.visibility</p:attrName>
                                        </p:attrNameLst>
                                      </p:cBhvr>
                                      <p:to>
                                        <p:strVal val="visible"/>
                                      </p:to>
                                    </p:set>
                                    <p:animEffect transition="in" filter="dissolve">
                                      <p:cBhvr>
                                        <p:cTn id="26" dur="500"/>
                                        <p:tgtEl>
                                          <p:spTgt spid="94213"/>
                                        </p:tgtEl>
                                      </p:cBhvr>
                                    </p:animEffect>
                                  </p:childTnLst>
                                </p:cTn>
                              </p:par>
                            </p:childTnLst>
                          </p:cTn>
                        </p:par>
                      </p:childTnLst>
                    </p:cTn>
                  </p:par>
                  <p:par>
                    <p:cTn id="27" fill="hold">
                      <p:stCondLst>
                        <p:cond delay="indefinite"/>
                      </p:stCondLst>
                      <p:childTnLst>
                        <p:par>
                          <p:cTn id="28" fill="hold">
                            <p:stCondLst>
                              <p:cond delay="0"/>
                            </p:stCondLst>
                            <p:childTnLst>
                              <p:par>
                                <p:cTn id="29" presetID="5" presetClass="entr" presetSubtype="10" fill="hold" grpId="0" nodeType="clickEffect">
                                  <p:stCondLst>
                                    <p:cond delay="0"/>
                                  </p:stCondLst>
                                  <p:childTnLst>
                                    <p:set>
                                      <p:cBhvr>
                                        <p:cTn id="30" dur="1" fill="hold">
                                          <p:stCondLst>
                                            <p:cond delay="0"/>
                                          </p:stCondLst>
                                        </p:cTn>
                                        <p:tgtEl>
                                          <p:spTgt spid="94217">
                                            <p:txEl>
                                              <p:pRg st="0" end="0"/>
                                            </p:txEl>
                                          </p:spTgt>
                                        </p:tgtEl>
                                        <p:attrNameLst>
                                          <p:attrName>style.visibility</p:attrName>
                                        </p:attrNameLst>
                                      </p:cBhvr>
                                      <p:to>
                                        <p:strVal val="visible"/>
                                      </p:to>
                                    </p:set>
                                    <p:animEffect transition="in" filter="checkerboard(across)">
                                      <p:cBhvr>
                                        <p:cTn id="31" dur="500"/>
                                        <p:tgtEl>
                                          <p:spTgt spid="94217">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5" presetClass="entr" presetSubtype="10" fill="hold" grpId="0" nodeType="clickEffect">
                                  <p:stCondLst>
                                    <p:cond delay="0"/>
                                  </p:stCondLst>
                                  <p:childTnLst>
                                    <p:set>
                                      <p:cBhvr>
                                        <p:cTn id="35" dur="1" fill="hold">
                                          <p:stCondLst>
                                            <p:cond delay="0"/>
                                          </p:stCondLst>
                                        </p:cTn>
                                        <p:tgtEl>
                                          <p:spTgt spid="94217">
                                            <p:txEl>
                                              <p:pRg st="1" end="1"/>
                                            </p:txEl>
                                          </p:spTgt>
                                        </p:tgtEl>
                                        <p:attrNameLst>
                                          <p:attrName>style.visibility</p:attrName>
                                        </p:attrNameLst>
                                      </p:cBhvr>
                                      <p:to>
                                        <p:strVal val="visible"/>
                                      </p:to>
                                    </p:set>
                                    <p:animEffect transition="in" filter="checkerboard(across)">
                                      <p:cBhvr>
                                        <p:cTn id="36" dur="500"/>
                                        <p:tgtEl>
                                          <p:spTgt spid="9421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11" grpId="0" build="p" autoUpdateAnimBg="0"/>
      <p:bldP spid="94217" grpId="0" build="p" autoUpdateAnimBg="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5"/>
          <p:cNvSpPr>
            <a:spLocks noGrp="1"/>
          </p:cNvSpPr>
          <p:nvPr>
            <p:ph type="ftr" sz="quarter" idx="11"/>
          </p:nvPr>
        </p:nvSpPr>
        <p:spPr/>
        <p:txBody>
          <a:bodyPr/>
          <a:lstStyle/>
          <a:p>
            <a:r>
              <a:rPr lang="en-US"/>
              <a:t>Get up to speed</a:t>
            </a:r>
          </a:p>
        </p:txBody>
      </p:sp>
      <p:sp>
        <p:nvSpPr>
          <p:cNvPr id="241666" name="Rectangle 2"/>
          <p:cNvSpPr>
            <a:spLocks noGrp="1" noChangeArrowheads="1"/>
          </p:cNvSpPr>
          <p:nvPr>
            <p:ph type="title"/>
          </p:nvPr>
        </p:nvSpPr>
        <p:spPr>
          <a:xfrm>
            <a:off x="239713" y="63500"/>
            <a:ext cx="8904287" cy="614363"/>
          </a:xfrm>
        </p:spPr>
        <p:txBody>
          <a:bodyPr/>
          <a:lstStyle/>
          <a:p>
            <a:r>
              <a:rPr lang="en-US"/>
              <a:t>Want to create a meeting? Invite others</a:t>
            </a:r>
          </a:p>
        </p:txBody>
      </p:sp>
      <p:sp>
        <p:nvSpPr>
          <p:cNvPr id="241667" name="Rectangle 3"/>
          <p:cNvSpPr>
            <a:spLocks noChangeArrowheads="1"/>
          </p:cNvSpPr>
          <p:nvPr/>
        </p:nvSpPr>
        <p:spPr bwMode="auto">
          <a:xfrm>
            <a:off x="6119813" y="854075"/>
            <a:ext cx="2744787" cy="2763838"/>
          </a:xfrm>
          <a:prstGeom prst="rect">
            <a:avLst/>
          </a:prstGeom>
          <a:noFill/>
          <a:ln w="9525">
            <a:noFill/>
            <a:miter lim="800000"/>
            <a:headEnd/>
            <a:tailEnd/>
          </a:ln>
          <a:effectLst/>
        </p:spPr>
        <p:txBody>
          <a:bodyPr/>
          <a:lstStyle/>
          <a:p>
            <a:pPr>
              <a:spcBef>
                <a:spcPct val="20000"/>
              </a:spcBef>
              <a:spcAft>
                <a:spcPct val="75000"/>
              </a:spcAft>
            </a:pPr>
            <a:r>
              <a:rPr lang="en-US" sz="2000"/>
              <a:t>An appointment is just for yourself. </a:t>
            </a:r>
          </a:p>
          <a:p>
            <a:pPr>
              <a:spcBef>
                <a:spcPct val="20000"/>
              </a:spcBef>
              <a:spcAft>
                <a:spcPct val="75000"/>
              </a:spcAft>
            </a:pPr>
            <a:r>
              <a:rPr lang="en-US" sz="2000"/>
              <a:t>When others are involved, create a meeting. </a:t>
            </a:r>
          </a:p>
          <a:p>
            <a:pPr>
              <a:spcBef>
                <a:spcPct val="20000"/>
              </a:spcBef>
              <a:spcAft>
                <a:spcPct val="75000"/>
              </a:spcAft>
            </a:pPr>
            <a:endParaRPr lang="en-US" sz="2000"/>
          </a:p>
        </p:txBody>
      </p:sp>
      <p:graphicFrame>
        <p:nvGraphicFramePr>
          <p:cNvPr id="241670" name="Object 6"/>
          <p:cNvGraphicFramePr>
            <a:graphicFrameLocks noChangeAspect="1"/>
          </p:cNvGraphicFramePr>
          <p:nvPr/>
        </p:nvGraphicFramePr>
        <p:xfrm>
          <a:off x="339725" y="4017963"/>
          <a:ext cx="269875" cy="303212"/>
        </p:xfrm>
        <a:graphic>
          <a:graphicData uri="http://schemas.openxmlformats.org/presentationml/2006/ole">
            <p:oleObj spid="_x0000_s241670" name="Visio" r:id="rId4" imgW="270231" imgH="303063" progId="">
              <p:embed/>
            </p:oleObj>
          </a:graphicData>
        </a:graphic>
      </p:graphicFrame>
      <p:sp>
        <p:nvSpPr>
          <p:cNvPr id="241671" name="Line 7"/>
          <p:cNvSpPr>
            <a:spLocks noChangeShapeType="1"/>
          </p:cNvSpPr>
          <p:nvPr/>
        </p:nvSpPr>
        <p:spPr bwMode="auto">
          <a:xfrm>
            <a:off x="339725" y="3951288"/>
            <a:ext cx="8413750" cy="0"/>
          </a:xfrm>
          <a:prstGeom prst="line">
            <a:avLst/>
          </a:prstGeom>
          <a:noFill/>
          <a:ln w="12700">
            <a:solidFill>
              <a:schemeClr val="tx1"/>
            </a:solidFill>
            <a:round/>
            <a:headEnd/>
            <a:tailEnd/>
          </a:ln>
          <a:effectLst/>
        </p:spPr>
        <p:txBody>
          <a:bodyPr/>
          <a:lstStyle/>
          <a:p>
            <a:endParaRPr lang="en-US"/>
          </a:p>
        </p:txBody>
      </p:sp>
      <p:sp>
        <p:nvSpPr>
          <p:cNvPr id="241672" name="Rectangle 8"/>
          <p:cNvSpPr>
            <a:spLocks noChangeArrowheads="1"/>
          </p:cNvSpPr>
          <p:nvPr/>
        </p:nvSpPr>
        <p:spPr bwMode="auto">
          <a:xfrm>
            <a:off x="676275" y="3987800"/>
            <a:ext cx="5940425" cy="915988"/>
          </a:xfrm>
          <a:prstGeom prst="rect">
            <a:avLst/>
          </a:prstGeom>
          <a:noFill/>
          <a:ln w="9525" algn="ctr">
            <a:noFill/>
            <a:miter lim="800000"/>
            <a:headEnd/>
            <a:tailEnd/>
          </a:ln>
          <a:effectLst/>
        </p:spPr>
        <p:txBody>
          <a:bodyPr>
            <a:spAutoFit/>
          </a:bodyPr>
          <a:lstStyle/>
          <a:p>
            <a:pPr>
              <a:spcBef>
                <a:spcPct val="20000"/>
              </a:spcBef>
              <a:spcAft>
                <a:spcPct val="45000"/>
              </a:spcAft>
            </a:pPr>
            <a:r>
              <a:rPr lang="en-US">
                <a:solidFill>
                  <a:srgbClr val="FFCC00"/>
                </a:solidFill>
              </a:rPr>
              <a:t>Once you’ve entered all of the meeting details, click </a:t>
            </a:r>
            <a:r>
              <a:rPr lang="en-US" b="1">
                <a:solidFill>
                  <a:srgbClr val="FFCC00"/>
                </a:solidFill>
              </a:rPr>
              <a:t>Send</a:t>
            </a:r>
            <a:r>
              <a:rPr lang="en-US">
                <a:solidFill>
                  <a:srgbClr val="FFCC00"/>
                </a:solidFill>
              </a:rPr>
              <a:t> to send the invitation to the other meeting participants.</a:t>
            </a:r>
          </a:p>
        </p:txBody>
      </p:sp>
      <p:pic>
        <p:nvPicPr>
          <p:cNvPr id="241673" name="Picture 9" descr="Appointment tab, Invite Attendees button, and new meeting request showing To button and Send button "/>
          <p:cNvPicPr>
            <a:picLocks noGrp="1" noChangeAspect="1" noChangeArrowheads="1"/>
          </p:cNvPicPr>
          <p:nvPr>
            <p:ph sz="half" idx="1"/>
          </p:nvPr>
        </p:nvPicPr>
        <p:blipFill>
          <a:blip r:embed="rId5" cstate="print"/>
          <a:srcRect/>
          <a:stretch>
            <a:fillRect/>
          </a:stretch>
        </p:blipFill>
        <p:spPr>
          <a:xfrm>
            <a:off x="350838" y="949325"/>
            <a:ext cx="5651500" cy="2849563"/>
          </a:xfrm>
          <a:noFill/>
          <a:ln/>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241670"/>
                                        </p:tgtEl>
                                        <p:attrNameLst>
                                          <p:attrName>style.visibility</p:attrName>
                                        </p:attrNameLst>
                                      </p:cBhvr>
                                      <p:to>
                                        <p:strVal val="visible"/>
                                      </p:to>
                                    </p:set>
                                    <p:animEffect transition="in" filter="dissolve">
                                      <p:cBhvr>
                                        <p:cTn id="7" dur="500"/>
                                        <p:tgtEl>
                                          <p:spTgt spid="241670"/>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241672">
                                            <p:txEl>
                                              <p:pRg st="0" end="0"/>
                                            </p:txEl>
                                          </p:spTgt>
                                        </p:tgtEl>
                                        <p:attrNameLst>
                                          <p:attrName>style.visibility</p:attrName>
                                        </p:attrNameLst>
                                      </p:cBhvr>
                                      <p:to>
                                        <p:strVal val="visible"/>
                                      </p:to>
                                    </p:set>
                                    <p:animEffect transition="in" filter="checkerboard(across)">
                                      <p:cBhvr>
                                        <p:cTn id="11" dur="500"/>
                                        <p:tgtEl>
                                          <p:spTgt spid="24167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1672" grpId="0" build="p" autoUpdateAnimBg="0" advAuto="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Get up to speed</a:t>
            </a:r>
          </a:p>
        </p:txBody>
      </p:sp>
      <p:sp>
        <p:nvSpPr>
          <p:cNvPr id="243714" name="Rectangle 2"/>
          <p:cNvSpPr>
            <a:spLocks noGrp="1" noChangeArrowheads="1"/>
          </p:cNvSpPr>
          <p:nvPr>
            <p:ph type="title"/>
          </p:nvPr>
        </p:nvSpPr>
        <p:spPr>
          <a:xfrm>
            <a:off x="239713" y="63500"/>
            <a:ext cx="8904287" cy="614363"/>
          </a:xfrm>
        </p:spPr>
        <p:txBody>
          <a:bodyPr/>
          <a:lstStyle/>
          <a:p>
            <a:r>
              <a:rPr lang="en-US"/>
              <a:t>Work with a contact</a:t>
            </a:r>
          </a:p>
        </p:txBody>
      </p:sp>
      <p:sp>
        <p:nvSpPr>
          <p:cNvPr id="243715" name="Rectangle 3"/>
          <p:cNvSpPr>
            <a:spLocks noChangeArrowheads="1"/>
          </p:cNvSpPr>
          <p:nvPr/>
        </p:nvSpPr>
        <p:spPr bwMode="auto">
          <a:xfrm>
            <a:off x="6119813" y="854075"/>
            <a:ext cx="2744787" cy="2763838"/>
          </a:xfrm>
          <a:prstGeom prst="rect">
            <a:avLst/>
          </a:prstGeom>
          <a:noFill/>
          <a:ln w="9525">
            <a:noFill/>
            <a:miter lim="800000"/>
            <a:headEnd/>
            <a:tailEnd/>
          </a:ln>
          <a:effectLst/>
        </p:spPr>
        <p:txBody>
          <a:bodyPr/>
          <a:lstStyle/>
          <a:p>
            <a:pPr>
              <a:spcBef>
                <a:spcPct val="20000"/>
              </a:spcBef>
              <a:spcAft>
                <a:spcPct val="75000"/>
              </a:spcAft>
            </a:pPr>
            <a:r>
              <a:rPr lang="en-US" sz="2000"/>
              <a:t>When you open or edit a contact, you’ll use the buttons in the </a:t>
            </a:r>
            <a:r>
              <a:rPr lang="en-US" sz="2000" b="1"/>
              <a:t>Show</a:t>
            </a:r>
            <a:r>
              <a:rPr lang="en-US" sz="2000"/>
              <a:t> group to show or hide more information about a contact. </a:t>
            </a:r>
          </a:p>
        </p:txBody>
      </p:sp>
      <p:sp>
        <p:nvSpPr>
          <p:cNvPr id="243716" name="Line 4"/>
          <p:cNvSpPr>
            <a:spLocks noChangeShapeType="1"/>
          </p:cNvSpPr>
          <p:nvPr/>
        </p:nvSpPr>
        <p:spPr bwMode="auto">
          <a:xfrm>
            <a:off x="339725" y="3951288"/>
            <a:ext cx="8413750" cy="0"/>
          </a:xfrm>
          <a:prstGeom prst="line">
            <a:avLst/>
          </a:prstGeom>
          <a:noFill/>
          <a:ln w="12700">
            <a:solidFill>
              <a:schemeClr val="tx1"/>
            </a:solidFill>
            <a:round/>
            <a:headEnd/>
            <a:tailEnd/>
          </a:ln>
          <a:effectLst/>
        </p:spPr>
        <p:txBody>
          <a:bodyPr/>
          <a:lstStyle/>
          <a:p>
            <a:endParaRPr lang="en-US"/>
          </a:p>
        </p:txBody>
      </p:sp>
      <p:sp>
        <p:nvSpPr>
          <p:cNvPr id="243719" name="Rectangle 7"/>
          <p:cNvSpPr>
            <a:spLocks noChangeArrowheads="1"/>
          </p:cNvSpPr>
          <p:nvPr/>
        </p:nvSpPr>
        <p:spPr bwMode="auto">
          <a:xfrm>
            <a:off x="242888" y="4019550"/>
            <a:ext cx="5934075" cy="1452563"/>
          </a:xfrm>
          <a:prstGeom prst="rect">
            <a:avLst/>
          </a:prstGeom>
          <a:noFill/>
          <a:ln w="9525">
            <a:noFill/>
            <a:miter lim="800000"/>
            <a:headEnd/>
            <a:tailEnd/>
          </a:ln>
          <a:effectLst/>
        </p:spPr>
        <p:txBody>
          <a:bodyPr/>
          <a:lstStyle/>
          <a:p>
            <a:pPr>
              <a:spcBef>
                <a:spcPct val="20000"/>
              </a:spcBef>
              <a:spcAft>
                <a:spcPct val="75000"/>
              </a:spcAft>
            </a:pPr>
            <a:r>
              <a:rPr lang="en-US">
                <a:solidFill>
                  <a:srgbClr val="FFCC00"/>
                </a:solidFill>
              </a:rPr>
              <a:t>For example, if you want to note the birthday or anniversary of a contact, click the </a:t>
            </a:r>
            <a:r>
              <a:rPr lang="en-US" b="1">
                <a:solidFill>
                  <a:srgbClr val="FFCC00"/>
                </a:solidFill>
              </a:rPr>
              <a:t>Details</a:t>
            </a:r>
            <a:r>
              <a:rPr lang="en-US">
                <a:solidFill>
                  <a:srgbClr val="FFCC00"/>
                </a:solidFill>
              </a:rPr>
              <a:t> button and then select the appropriate date next to </a:t>
            </a:r>
            <a:r>
              <a:rPr lang="en-US" b="1">
                <a:solidFill>
                  <a:srgbClr val="FFCC00"/>
                </a:solidFill>
              </a:rPr>
              <a:t>Birthday</a:t>
            </a:r>
            <a:r>
              <a:rPr lang="en-US">
                <a:solidFill>
                  <a:srgbClr val="FFCC00"/>
                </a:solidFill>
              </a:rPr>
              <a:t> or </a:t>
            </a:r>
            <a:r>
              <a:rPr lang="en-US" b="1">
                <a:solidFill>
                  <a:srgbClr val="FFCC00"/>
                </a:solidFill>
              </a:rPr>
              <a:t>Anniversary</a:t>
            </a:r>
            <a:r>
              <a:rPr lang="en-US">
                <a:solidFill>
                  <a:srgbClr val="FFCC00"/>
                </a:solidFill>
              </a:rPr>
              <a:t>.</a:t>
            </a:r>
          </a:p>
        </p:txBody>
      </p:sp>
      <p:pic>
        <p:nvPicPr>
          <p:cNvPr id="243722" name="Picture 10" descr="General and Details buttons on Contact tab"/>
          <p:cNvPicPr>
            <a:picLocks noChangeAspect="1" noChangeArrowheads="1"/>
          </p:cNvPicPr>
          <p:nvPr/>
        </p:nvPicPr>
        <p:blipFill>
          <a:blip r:embed="rId3" cstate="print"/>
          <a:srcRect/>
          <a:stretch>
            <a:fillRect/>
          </a:stretch>
        </p:blipFill>
        <p:spPr bwMode="auto">
          <a:xfrm>
            <a:off x="334963" y="933450"/>
            <a:ext cx="5667375" cy="2857500"/>
          </a:xfrm>
          <a:prstGeom prst="rect">
            <a:avLst/>
          </a:prstGeom>
          <a:noFill/>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243722"/>
                                        </p:tgtEl>
                                        <p:attrNameLst>
                                          <p:attrName>style.visibility</p:attrName>
                                        </p:attrNameLst>
                                      </p:cBhvr>
                                      <p:to>
                                        <p:strVal val="visible"/>
                                      </p:to>
                                    </p:set>
                                    <p:animEffect transition="in" filter="slide(fromTop)">
                                      <p:cBhvr>
                                        <p:cTn id="7" dur="500"/>
                                        <p:tgtEl>
                                          <p:spTgt spid="24372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243715"/>
                                        </p:tgtEl>
                                        <p:attrNameLst>
                                          <p:attrName>style.visibility</p:attrName>
                                        </p:attrNameLst>
                                      </p:cBhvr>
                                      <p:to>
                                        <p:strVal val="visible"/>
                                      </p:to>
                                    </p:set>
                                    <p:animEffect transition="in" filter="slide(fromTop)">
                                      <p:cBhvr>
                                        <p:cTn id="12" dur="500"/>
                                        <p:tgtEl>
                                          <p:spTgt spid="243715"/>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243719">
                                            <p:txEl>
                                              <p:pRg st="0" end="0"/>
                                            </p:txEl>
                                          </p:spTgt>
                                        </p:tgtEl>
                                        <p:attrNameLst>
                                          <p:attrName>style.visibility</p:attrName>
                                        </p:attrNameLst>
                                      </p:cBhvr>
                                      <p:to>
                                        <p:strVal val="visible"/>
                                      </p:to>
                                    </p:set>
                                    <p:animEffect transition="in" filter="slide(fromLeft)">
                                      <p:cBhvr>
                                        <p:cTn id="17" dur="500"/>
                                        <p:tgtEl>
                                          <p:spTgt spid="2437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3715" grpId="0" autoUpdateAnimBg="0"/>
      <p:bldP spid="243719" grpId="0" build="p" autoUpdateAnimBg="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Get up to speed</a:t>
            </a:r>
          </a:p>
        </p:txBody>
      </p:sp>
      <p:sp>
        <p:nvSpPr>
          <p:cNvPr id="245762" name="Rectangle 2"/>
          <p:cNvSpPr>
            <a:spLocks noGrp="1" noChangeArrowheads="1"/>
          </p:cNvSpPr>
          <p:nvPr>
            <p:ph type="title"/>
          </p:nvPr>
        </p:nvSpPr>
        <p:spPr/>
        <p:txBody>
          <a:bodyPr/>
          <a:lstStyle/>
          <a:p>
            <a:r>
              <a:rPr lang="en-US"/>
              <a:t>Suggestions for practice</a:t>
            </a:r>
          </a:p>
        </p:txBody>
      </p:sp>
      <p:sp>
        <p:nvSpPr>
          <p:cNvPr id="245763" name="Rectangle 3"/>
          <p:cNvSpPr>
            <a:spLocks noGrp="1" noChangeArrowheads="1"/>
          </p:cNvSpPr>
          <p:nvPr>
            <p:ph type="body" idx="1"/>
          </p:nvPr>
        </p:nvSpPr>
        <p:spPr>
          <a:xfrm>
            <a:off x="276225" y="814388"/>
            <a:ext cx="8905875" cy="4564062"/>
          </a:xfrm>
        </p:spPr>
        <p:txBody>
          <a:bodyPr/>
          <a:lstStyle/>
          <a:p>
            <a:pPr marL="288925" indent="-288925">
              <a:spcAft>
                <a:spcPct val="75000"/>
              </a:spcAft>
              <a:buClr>
                <a:srgbClr val="FF9900"/>
              </a:buClr>
              <a:buFontTx/>
              <a:buAutoNum type="arabicPeriod"/>
            </a:pPr>
            <a:r>
              <a:rPr lang="en-US"/>
              <a:t>Use the Address Book and Bcc.</a:t>
            </a:r>
          </a:p>
          <a:p>
            <a:pPr marL="288925" indent="-288925">
              <a:spcAft>
                <a:spcPct val="75000"/>
              </a:spcAft>
              <a:buClr>
                <a:srgbClr val="FF9900"/>
              </a:buClr>
              <a:buFontTx/>
              <a:buAutoNum type="arabicPeriod"/>
            </a:pPr>
            <a:r>
              <a:rPr lang="en-US"/>
              <a:t>Check spelling and grammar. </a:t>
            </a:r>
          </a:p>
          <a:p>
            <a:pPr marL="288925" indent="-288925">
              <a:spcAft>
                <a:spcPct val="75000"/>
              </a:spcAft>
              <a:buClr>
                <a:srgbClr val="FF9900"/>
              </a:buClr>
              <a:buFontTx/>
              <a:buAutoNum type="arabicPeriod"/>
            </a:pPr>
            <a:r>
              <a:rPr lang="en-US"/>
              <a:t>See signatures.</a:t>
            </a:r>
          </a:p>
          <a:p>
            <a:pPr marL="288925" indent="-288925">
              <a:spcAft>
                <a:spcPct val="75000"/>
              </a:spcAft>
              <a:buClr>
                <a:srgbClr val="FF9900"/>
              </a:buClr>
              <a:buFontTx/>
              <a:buAutoNum type="arabicPeriod"/>
            </a:pPr>
            <a:r>
              <a:rPr lang="en-US"/>
              <a:t>Add a flag to follow up.</a:t>
            </a:r>
          </a:p>
          <a:p>
            <a:pPr marL="288925" indent="-288925">
              <a:spcAft>
                <a:spcPct val="75000"/>
              </a:spcAft>
              <a:buClr>
                <a:srgbClr val="FF9900"/>
              </a:buClr>
              <a:buFontTx/>
              <a:buAutoNum type="arabicPeriod"/>
            </a:pPr>
            <a:r>
              <a:rPr lang="en-US"/>
              <a:t>Respond to a message; recall a message (optional). </a:t>
            </a:r>
          </a:p>
          <a:p>
            <a:pPr marL="288925" indent="-288925">
              <a:spcAft>
                <a:spcPct val="75000"/>
              </a:spcAft>
              <a:buClr>
                <a:srgbClr val="FF9900"/>
              </a:buClr>
              <a:buFontTx/>
              <a:buAutoNum type="arabicPeriod"/>
            </a:pPr>
            <a:r>
              <a:rPr lang="en-US"/>
              <a:t>Schedule an appointment and set a reminder. </a:t>
            </a:r>
          </a:p>
          <a:p>
            <a:pPr marL="288925" indent="-288925">
              <a:spcAft>
                <a:spcPct val="75000"/>
              </a:spcAft>
              <a:buClr>
                <a:srgbClr val="FF9900"/>
              </a:buClr>
              <a:buFontTx/>
              <a:buAutoNum type="arabicPeriod"/>
            </a:pPr>
            <a:r>
              <a:rPr lang="en-US"/>
              <a:t>Create a new contact.</a:t>
            </a:r>
          </a:p>
          <a:p>
            <a:pPr marL="288925" indent="-288925">
              <a:spcAft>
                <a:spcPct val="75000"/>
              </a:spcAft>
              <a:buClr>
                <a:srgbClr val="FF9900"/>
              </a:buClr>
              <a:buFontTx/>
              <a:buAutoNum type="arabicPeriod"/>
            </a:pPr>
            <a:r>
              <a:rPr lang="en-US"/>
              <a:t>Edit a business card. </a:t>
            </a:r>
          </a:p>
        </p:txBody>
      </p:sp>
      <p:sp>
        <p:nvSpPr>
          <p:cNvPr id="245764" name="Rectangle 4"/>
          <p:cNvSpPr>
            <a:spLocks noChangeArrowheads="1"/>
          </p:cNvSpPr>
          <p:nvPr/>
        </p:nvSpPr>
        <p:spPr bwMode="auto">
          <a:xfrm>
            <a:off x="293688" y="5632450"/>
            <a:ext cx="8431212" cy="522288"/>
          </a:xfrm>
          <a:prstGeom prst="rect">
            <a:avLst/>
          </a:prstGeom>
          <a:noFill/>
          <a:ln w="9525">
            <a:noFill/>
            <a:miter lim="800000"/>
            <a:headEnd/>
            <a:tailEnd/>
          </a:ln>
          <a:effectLst/>
        </p:spPr>
        <p:txBody>
          <a:bodyPr/>
          <a:lstStyle/>
          <a:p>
            <a:pPr>
              <a:spcBef>
                <a:spcPct val="20000"/>
              </a:spcBef>
              <a:spcAft>
                <a:spcPct val="45000"/>
              </a:spcAft>
            </a:pPr>
            <a:r>
              <a:rPr lang="en-US" sz="2000">
                <a:hlinkClick r:id="rId3"/>
              </a:rPr>
              <a:t>Online practice</a:t>
            </a:r>
            <a:r>
              <a:rPr lang="en-US" sz="2000"/>
              <a:t> (requires Outlook 2007)</a:t>
            </a:r>
          </a:p>
        </p:txBody>
      </p:sp>
    </p:spTree>
  </p:cSld>
  <p:clrMapOvr>
    <a:masterClrMapping/>
  </p:clrMapOvr>
  <p:transition spd="med">
    <p:wipe dir="d"/>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smtClean="0"/>
              <a:t>Question </a:t>
            </a:r>
            <a:r>
              <a:rPr lang="en-US" dirty="0" smtClean="0"/>
              <a:t>4</a:t>
            </a:r>
            <a:endParaRPr lang="en-US" dirty="0"/>
          </a:p>
        </p:txBody>
      </p:sp>
      <p:sp>
        <p:nvSpPr>
          <p:cNvPr id="3" name="Text Placeholder 2"/>
          <p:cNvSpPr>
            <a:spLocks noGrp="1"/>
          </p:cNvSpPr>
          <p:nvPr>
            <p:ph type="body" idx="1"/>
            <p:custDataLst>
              <p:tags r:id="rId3"/>
            </p:custDataLst>
          </p:nvPr>
        </p:nvSpPr>
        <p:spPr>
          <a:xfrm>
            <a:off x="368300" y="2044700"/>
            <a:ext cx="8420100" cy="3898900"/>
          </a:xfrm>
        </p:spPr>
        <p:txBody>
          <a:bodyPr/>
          <a:lstStyle/>
          <a:p>
            <a:pPr marL="457200" indent="-457200">
              <a:buAutoNum type="alphaUcPeriod"/>
            </a:pPr>
            <a:r>
              <a:rPr lang="en-US" dirty="0" smtClean="0"/>
              <a:t>True</a:t>
            </a:r>
          </a:p>
          <a:p>
            <a:pPr marL="457200" indent="-457200">
              <a:buAutoNum type="alphaUcPeriod"/>
            </a:pPr>
            <a:r>
              <a:rPr lang="en-US" dirty="0" smtClean="0"/>
              <a:t>False</a:t>
            </a:r>
            <a:endParaRPr lang="en-US" dirty="0"/>
          </a:p>
        </p:txBody>
      </p:sp>
      <p:sp>
        <p:nvSpPr>
          <p:cNvPr id="4" name="Footer Placeholder 3"/>
          <p:cNvSpPr>
            <a:spLocks noGrp="1"/>
          </p:cNvSpPr>
          <p:nvPr>
            <p:ph type="ftr" sz="quarter" idx="11"/>
          </p:nvPr>
        </p:nvSpPr>
        <p:spPr/>
        <p:txBody>
          <a:bodyPr/>
          <a:lstStyle/>
          <a:p>
            <a:r>
              <a:rPr lang="en-US" smtClean="0"/>
              <a:t>Get up to speed</a:t>
            </a:r>
            <a:endParaRPr lang="en-US"/>
          </a:p>
        </p:txBody>
      </p:sp>
      <p:sp>
        <p:nvSpPr>
          <p:cNvPr id="33" name="Rectangle 32"/>
          <p:cNvSpPr/>
          <p:nvPr/>
        </p:nvSpPr>
        <p:spPr>
          <a:xfrm>
            <a:off x="294968" y="864080"/>
            <a:ext cx="8465574" cy="369332"/>
          </a:xfrm>
          <a:prstGeom prst="rect">
            <a:avLst/>
          </a:prstGeom>
        </p:spPr>
        <p:txBody>
          <a:bodyPr wrap="square">
            <a:spAutoFit/>
          </a:bodyPr>
          <a:lstStyle/>
          <a:p>
            <a:pPr marL="0" indent="0">
              <a:spcAft>
                <a:spcPct val="75000"/>
              </a:spcAft>
            </a:pPr>
            <a:r>
              <a:rPr lang="en-US" b="1" dirty="0" smtClean="0"/>
              <a:t>To start a new message, you use the Ribbon. (Pick one answer.)</a:t>
            </a:r>
            <a:endParaRPr lang="en-US" b="1" dirty="0"/>
          </a:p>
        </p:txBody>
      </p:sp>
      <p:pic>
        <p:nvPicPr>
          <p:cNvPr id="66" name="Picture 65" descr="wrong.png"/>
          <p:cNvPicPr>
            <a:picLocks/>
          </p:cNvPicPr>
          <p:nvPr>
            <p:custDataLst>
              <p:tags r:id="rId4"/>
            </p:custDataLst>
          </p:nvPr>
        </p:nvPicPr>
        <p:blipFill>
          <a:blip r:embed="rId7" cstate="print"/>
          <a:stretch>
            <a:fillRect/>
          </a:stretch>
        </p:blipFill>
        <p:spPr>
          <a:xfrm>
            <a:off x="63500" y="2095500"/>
            <a:ext cx="304800" cy="304800"/>
          </a:xfrm>
          <a:prstGeom prst="rect">
            <a:avLst/>
          </a:prstGeom>
        </p:spPr>
      </p:pic>
      <p:pic>
        <p:nvPicPr>
          <p:cNvPr id="67" name="Picture 66" descr="correct.png"/>
          <p:cNvPicPr>
            <a:picLocks/>
          </p:cNvPicPr>
          <p:nvPr>
            <p:custDataLst>
              <p:tags r:id="rId5"/>
            </p:custDataLst>
          </p:nvPr>
        </p:nvPicPr>
        <p:blipFill>
          <a:blip r:embed="rId8" cstate="print"/>
          <a:stretch>
            <a:fillRect/>
          </a:stretch>
        </p:blipFill>
        <p:spPr>
          <a:xfrm>
            <a:off x="63500" y="2400300"/>
            <a:ext cx="304800" cy="304800"/>
          </a:xfrm>
          <a:prstGeom prst="rect">
            <a:avLst/>
          </a:prstGeom>
        </p:spPr>
      </p:pic>
    </p:spTree>
    <p:custDataLst>
      <p:tags r:id="rId1"/>
    </p:custDataLst>
  </p:cSld>
  <p:clrMapOvr>
    <a:masterClrMapping/>
  </p:clrMapOvr>
  <p:transition spd="med">
    <p:wipe dir="d"/>
  </p:transition>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Get up to speed</a:t>
            </a:r>
          </a:p>
        </p:txBody>
      </p:sp>
      <p:sp>
        <p:nvSpPr>
          <p:cNvPr id="120834" name="Rectangle 2"/>
          <p:cNvSpPr>
            <a:spLocks noGrp="1" noChangeArrowheads="1"/>
          </p:cNvSpPr>
          <p:nvPr>
            <p:ph type="title"/>
          </p:nvPr>
        </p:nvSpPr>
        <p:spPr/>
        <p:txBody>
          <a:bodyPr/>
          <a:lstStyle/>
          <a:p>
            <a:r>
              <a:rPr lang="en-US" dirty="0" smtClean="0"/>
              <a:t>Question 4: </a:t>
            </a:r>
            <a:r>
              <a:rPr lang="en-US" dirty="0"/>
              <a:t>Answer</a:t>
            </a:r>
          </a:p>
        </p:txBody>
      </p:sp>
      <p:sp>
        <p:nvSpPr>
          <p:cNvPr id="120835" name="Rectangle 3"/>
          <p:cNvSpPr>
            <a:spLocks noGrp="1" noChangeArrowheads="1"/>
          </p:cNvSpPr>
          <p:nvPr>
            <p:ph sz="half" idx="2"/>
          </p:nvPr>
        </p:nvSpPr>
        <p:spPr>
          <a:xfrm>
            <a:off x="323850" y="815975"/>
            <a:ext cx="8350250" cy="703263"/>
          </a:xfrm>
        </p:spPr>
        <p:txBody>
          <a:bodyPr/>
          <a:lstStyle/>
          <a:p>
            <a:pPr marL="0" indent="0">
              <a:spcAft>
                <a:spcPct val="75000"/>
              </a:spcAft>
            </a:pPr>
            <a:r>
              <a:rPr lang="en-US"/>
              <a:t>False.</a:t>
            </a:r>
          </a:p>
        </p:txBody>
      </p:sp>
      <p:sp>
        <p:nvSpPr>
          <p:cNvPr id="120836" name="Rectangle 4"/>
          <p:cNvSpPr>
            <a:spLocks noChangeArrowheads="1"/>
          </p:cNvSpPr>
          <p:nvPr/>
        </p:nvSpPr>
        <p:spPr bwMode="auto">
          <a:xfrm>
            <a:off x="300038" y="2000250"/>
            <a:ext cx="8350250" cy="1171575"/>
          </a:xfrm>
          <a:prstGeom prst="rect">
            <a:avLst/>
          </a:prstGeom>
          <a:noFill/>
          <a:ln w="9525">
            <a:noFill/>
            <a:miter lim="800000"/>
            <a:headEnd/>
            <a:tailEnd/>
          </a:ln>
          <a:effectLst/>
        </p:spPr>
        <p:txBody>
          <a:bodyPr/>
          <a:lstStyle/>
          <a:p>
            <a:pPr>
              <a:spcBef>
                <a:spcPct val="20000"/>
              </a:spcBef>
              <a:spcAft>
                <a:spcPct val="75000"/>
              </a:spcAft>
            </a:pPr>
            <a:r>
              <a:rPr lang="en-US" sz="2000"/>
              <a:t>You create a message just as you’ve always done. </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20835"/>
                                        </p:tgtEl>
                                        <p:attrNameLst>
                                          <p:attrName>style.visibility</p:attrName>
                                        </p:attrNameLst>
                                      </p:cBhvr>
                                      <p:to>
                                        <p:strVal val="visible"/>
                                      </p:to>
                                    </p:set>
                                    <p:anim calcmode="lin" valueType="num">
                                      <p:cBhvr>
                                        <p:cTn id="7" dur="500" fill="hold"/>
                                        <p:tgtEl>
                                          <p:spTgt spid="120835"/>
                                        </p:tgtEl>
                                        <p:attrNameLst>
                                          <p:attrName>ppt_w</p:attrName>
                                        </p:attrNameLst>
                                      </p:cBhvr>
                                      <p:tavLst>
                                        <p:tav tm="0">
                                          <p:val>
                                            <p:fltVal val="0"/>
                                          </p:val>
                                        </p:tav>
                                        <p:tav tm="100000">
                                          <p:val>
                                            <p:strVal val="#ppt_w"/>
                                          </p:val>
                                        </p:tav>
                                      </p:tavLst>
                                    </p:anim>
                                    <p:anim calcmode="lin" valueType="num">
                                      <p:cBhvr>
                                        <p:cTn id="8" dur="500" fill="hold"/>
                                        <p:tgtEl>
                                          <p:spTgt spid="120835"/>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120836"/>
                                        </p:tgtEl>
                                        <p:attrNameLst>
                                          <p:attrName>style.visibility</p:attrName>
                                        </p:attrNameLst>
                                      </p:cBhvr>
                                      <p:to>
                                        <p:strVal val="visible"/>
                                      </p:to>
                                    </p:set>
                                    <p:animEffect transition="in" filter="slide(fromBottom)">
                                      <p:cBhvr>
                                        <p:cTn id="13" dur="500"/>
                                        <p:tgtEl>
                                          <p:spTgt spid="1208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835" grpId="0" autoUpdateAnimBg="0"/>
      <p:bldP spid="120836" grpId="0" autoUpdateAnimBg="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smtClean="0"/>
              <a:t>Question 5</a:t>
            </a:r>
            <a:endParaRPr lang="en-US" dirty="0"/>
          </a:p>
        </p:txBody>
      </p:sp>
      <p:sp>
        <p:nvSpPr>
          <p:cNvPr id="3" name="Text Placeholder 2"/>
          <p:cNvSpPr>
            <a:spLocks noGrp="1"/>
          </p:cNvSpPr>
          <p:nvPr>
            <p:ph type="body" idx="1"/>
            <p:custDataLst>
              <p:tags r:id="rId3"/>
            </p:custDataLst>
          </p:nvPr>
        </p:nvSpPr>
        <p:spPr>
          <a:xfrm>
            <a:off x="431800" y="2374900"/>
            <a:ext cx="8356600" cy="3568700"/>
          </a:xfrm>
        </p:spPr>
        <p:txBody>
          <a:bodyPr/>
          <a:lstStyle/>
          <a:p>
            <a:pPr marL="457200" indent="-457200">
              <a:spcAft>
                <a:spcPct val="75000"/>
              </a:spcAft>
              <a:buFontTx/>
              <a:buAutoNum type="alphaUcPeriod"/>
            </a:pPr>
            <a:r>
              <a:rPr lang="en-US" dirty="0" smtClean="0"/>
              <a:t>The Address Book. </a:t>
            </a:r>
          </a:p>
          <a:p>
            <a:pPr marL="457200" indent="-457200">
              <a:spcAft>
                <a:spcPct val="75000"/>
              </a:spcAft>
              <a:buFontTx/>
              <a:buAutoNum type="alphaUcPeriod"/>
            </a:pPr>
            <a:r>
              <a:rPr lang="en-US" dirty="0" smtClean="0"/>
              <a:t>The Quick Access Toolbar. </a:t>
            </a:r>
          </a:p>
          <a:p>
            <a:pPr marL="457200" indent="-457200">
              <a:spcAft>
                <a:spcPct val="75000"/>
              </a:spcAft>
              <a:buFontTx/>
              <a:buAutoNum type="alphaUcPeriod"/>
            </a:pPr>
            <a:r>
              <a:rPr lang="en-US" dirty="0" smtClean="0"/>
              <a:t>The </a:t>
            </a:r>
            <a:r>
              <a:rPr lang="en-US" b="1" dirty="0" smtClean="0"/>
              <a:t>Show Bcc</a:t>
            </a:r>
            <a:r>
              <a:rPr lang="en-US" dirty="0" smtClean="0"/>
              <a:t> button on the </a:t>
            </a:r>
            <a:r>
              <a:rPr lang="en-US" b="1" dirty="0" smtClean="0"/>
              <a:t>Options</a:t>
            </a:r>
            <a:r>
              <a:rPr lang="en-US" dirty="0" smtClean="0"/>
              <a:t> tab. </a:t>
            </a:r>
            <a:endParaRPr lang="en-US" dirty="0"/>
          </a:p>
        </p:txBody>
      </p:sp>
      <p:sp>
        <p:nvSpPr>
          <p:cNvPr id="4" name="Footer Placeholder 3"/>
          <p:cNvSpPr>
            <a:spLocks noGrp="1"/>
          </p:cNvSpPr>
          <p:nvPr>
            <p:ph type="ftr" sz="quarter" idx="11"/>
          </p:nvPr>
        </p:nvSpPr>
        <p:spPr/>
        <p:txBody>
          <a:bodyPr/>
          <a:lstStyle/>
          <a:p>
            <a:r>
              <a:rPr lang="en-US" smtClean="0"/>
              <a:t>Get up to speed</a:t>
            </a:r>
            <a:endParaRPr lang="en-US"/>
          </a:p>
        </p:txBody>
      </p:sp>
      <p:sp>
        <p:nvSpPr>
          <p:cNvPr id="41" name="Rectangle 40"/>
          <p:cNvSpPr/>
          <p:nvPr/>
        </p:nvSpPr>
        <p:spPr>
          <a:xfrm>
            <a:off x="250723" y="843566"/>
            <a:ext cx="8716296" cy="646331"/>
          </a:xfrm>
          <a:prstGeom prst="rect">
            <a:avLst/>
          </a:prstGeom>
        </p:spPr>
        <p:txBody>
          <a:bodyPr wrap="square">
            <a:spAutoFit/>
          </a:bodyPr>
          <a:lstStyle/>
          <a:p>
            <a:pPr marL="0" indent="0">
              <a:spcAft>
                <a:spcPct val="75000"/>
              </a:spcAft>
            </a:pPr>
            <a:r>
              <a:rPr lang="en-US" b="1" dirty="0" smtClean="0"/>
              <a:t>Which of the following allows you to quickly show or hide the Bcc field in a message? (Pick one answer.)</a:t>
            </a:r>
            <a:endParaRPr lang="en-US" b="1" dirty="0"/>
          </a:p>
        </p:txBody>
      </p:sp>
      <p:pic>
        <p:nvPicPr>
          <p:cNvPr id="147" name="Picture 146" descr="wrong.png"/>
          <p:cNvPicPr>
            <a:picLocks/>
          </p:cNvPicPr>
          <p:nvPr>
            <p:custDataLst>
              <p:tags r:id="rId4"/>
            </p:custDataLst>
          </p:nvPr>
        </p:nvPicPr>
        <p:blipFill>
          <a:blip r:embed="rId8" cstate="print"/>
          <a:stretch>
            <a:fillRect/>
          </a:stretch>
        </p:blipFill>
        <p:spPr>
          <a:xfrm>
            <a:off x="63500" y="2425700"/>
            <a:ext cx="368300" cy="368300"/>
          </a:xfrm>
          <a:prstGeom prst="rect">
            <a:avLst/>
          </a:prstGeom>
        </p:spPr>
      </p:pic>
      <p:pic>
        <p:nvPicPr>
          <p:cNvPr id="148" name="Picture 147" descr="wrong.png"/>
          <p:cNvPicPr>
            <a:picLocks/>
          </p:cNvPicPr>
          <p:nvPr>
            <p:custDataLst>
              <p:tags r:id="rId5"/>
            </p:custDataLst>
          </p:nvPr>
        </p:nvPicPr>
        <p:blipFill>
          <a:blip r:embed="rId8" cstate="print"/>
          <a:stretch>
            <a:fillRect/>
          </a:stretch>
        </p:blipFill>
        <p:spPr>
          <a:xfrm>
            <a:off x="63500" y="2959100"/>
            <a:ext cx="368300" cy="368300"/>
          </a:xfrm>
          <a:prstGeom prst="rect">
            <a:avLst/>
          </a:prstGeom>
        </p:spPr>
      </p:pic>
      <p:pic>
        <p:nvPicPr>
          <p:cNvPr id="149" name="Picture 148" descr="correct.png"/>
          <p:cNvPicPr>
            <a:picLocks/>
          </p:cNvPicPr>
          <p:nvPr>
            <p:custDataLst>
              <p:tags r:id="rId6"/>
            </p:custDataLst>
          </p:nvPr>
        </p:nvPicPr>
        <p:blipFill>
          <a:blip r:embed="rId9" cstate="print"/>
          <a:stretch>
            <a:fillRect/>
          </a:stretch>
        </p:blipFill>
        <p:spPr>
          <a:xfrm>
            <a:off x="63500" y="3543300"/>
            <a:ext cx="368300" cy="368300"/>
          </a:xfrm>
          <a:prstGeom prst="rect">
            <a:avLst/>
          </a:prstGeom>
        </p:spPr>
      </p:pic>
    </p:spTree>
    <p:custDataLst>
      <p:tags r:id="rId1"/>
    </p:custDataLst>
  </p:cSld>
  <p:clrMapOvr>
    <a:masterClrMapping/>
  </p:clrMapOvr>
  <p:transition spd="med">
    <p:wipe dir="d"/>
  </p:transition>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Get up to speed</a:t>
            </a:r>
          </a:p>
        </p:txBody>
      </p:sp>
      <p:sp>
        <p:nvSpPr>
          <p:cNvPr id="124930" name="Rectangle 2"/>
          <p:cNvSpPr>
            <a:spLocks noGrp="1" noChangeArrowheads="1"/>
          </p:cNvSpPr>
          <p:nvPr>
            <p:ph type="title"/>
          </p:nvPr>
        </p:nvSpPr>
        <p:spPr/>
        <p:txBody>
          <a:bodyPr/>
          <a:lstStyle/>
          <a:p>
            <a:r>
              <a:rPr lang="en-US" dirty="0" smtClean="0"/>
              <a:t>Q</a:t>
            </a:r>
            <a:r>
              <a:rPr lang="en-US" dirty="0" smtClean="0"/>
              <a:t>uestion 5: </a:t>
            </a:r>
            <a:r>
              <a:rPr lang="en-US" dirty="0"/>
              <a:t>Answer</a:t>
            </a:r>
          </a:p>
        </p:txBody>
      </p:sp>
      <p:sp>
        <p:nvSpPr>
          <p:cNvPr id="124931" name="Rectangle 3"/>
          <p:cNvSpPr>
            <a:spLocks noGrp="1" noChangeArrowheads="1"/>
          </p:cNvSpPr>
          <p:nvPr>
            <p:ph sz="half" idx="2"/>
          </p:nvPr>
        </p:nvSpPr>
        <p:spPr>
          <a:xfrm>
            <a:off x="261938" y="836613"/>
            <a:ext cx="8350250" cy="703262"/>
          </a:xfrm>
        </p:spPr>
        <p:txBody>
          <a:bodyPr/>
          <a:lstStyle/>
          <a:p>
            <a:pPr marL="0" indent="0">
              <a:spcAft>
                <a:spcPct val="75000"/>
              </a:spcAft>
            </a:pPr>
            <a:r>
              <a:rPr lang="en-US"/>
              <a:t>The </a:t>
            </a:r>
            <a:r>
              <a:rPr lang="en-US" b="1"/>
              <a:t>Show Bcc </a:t>
            </a:r>
            <a:r>
              <a:rPr lang="en-US"/>
              <a:t>button on the </a:t>
            </a:r>
            <a:r>
              <a:rPr lang="en-US" b="1"/>
              <a:t>Options</a:t>
            </a:r>
            <a:r>
              <a:rPr lang="en-US"/>
              <a:t> tab. </a:t>
            </a:r>
          </a:p>
        </p:txBody>
      </p:sp>
      <p:sp>
        <p:nvSpPr>
          <p:cNvPr id="124932" name="Rectangle 4"/>
          <p:cNvSpPr>
            <a:spLocks noChangeArrowheads="1"/>
          </p:cNvSpPr>
          <p:nvPr/>
        </p:nvSpPr>
        <p:spPr bwMode="auto">
          <a:xfrm>
            <a:off x="238125" y="2082800"/>
            <a:ext cx="8350250" cy="1171575"/>
          </a:xfrm>
          <a:prstGeom prst="rect">
            <a:avLst/>
          </a:prstGeom>
          <a:noFill/>
          <a:ln w="9525">
            <a:noFill/>
            <a:miter lim="800000"/>
            <a:headEnd/>
            <a:tailEnd/>
          </a:ln>
          <a:effectLst/>
        </p:spPr>
        <p:txBody>
          <a:bodyPr/>
          <a:lstStyle/>
          <a:p>
            <a:pPr>
              <a:spcBef>
                <a:spcPct val="20000"/>
              </a:spcBef>
              <a:spcAft>
                <a:spcPct val="75000"/>
              </a:spcAft>
            </a:pPr>
            <a:r>
              <a:rPr lang="en-US" sz="2000"/>
              <a:t>The last lesson described how in Outlook, you have a lot of options. You access the button from a tab specifically for message options, the </a:t>
            </a:r>
            <a:r>
              <a:rPr lang="en-US" sz="2000" b="1"/>
              <a:t>Options</a:t>
            </a:r>
            <a:r>
              <a:rPr lang="en-US" sz="2000"/>
              <a:t> tab.</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24931"/>
                                        </p:tgtEl>
                                        <p:attrNameLst>
                                          <p:attrName>style.visibility</p:attrName>
                                        </p:attrNameLst>
                                      </p:cBhvr>
                                      <p:to>
                                        <p:strVal val="visible"/>
                                      </p:to>
                                    </p:set>
                                    <p:anim calcmode="lin" valueType="num">
                                      <p:cBhvr>
                                        <p:cTn id="7" dur="500" fill="hold"/>
                                        <p:tgtEl>
                                          <p:spTgt spid="124931"/>
                                        </p:tgtEl>
                                        <p:attrNameLst>
                                          <p:attrName>ppt_w</p:attrName>
                                        </p:attrNameLst>
                                      </p:cBhvr>
                                      <p:tavLst>
                                        <p:tav tm="0">
                                          <p:val>
                                            <p:fltVal val="0"/>
                                          </p:val>
                                        </p:tav>
                                        <p:tav tm="100000">
                                          <p:val>
                                            <p:strVal val="#ppt_w"/>
                                          </p:val>
                                        </p:tav>
                                      </p:tavLst>
                                    </p:anim>
                                    <p:anim calcmode="lin" valueType="num">
                                      <p:cBhvr>
                                        <p:cTn id="8" dur="500" fill="hold"/>
                                        <p:tgtEl>
                                          <p:spTgt spid="124931"/>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124932"/>
                                        </p:tgtEl>
                                        <p:attrNameLst>
                                          <p:attrName>style.visibility</p:attrName>
                                        </p:attrNameLst>
                                      </p:cBhvr>
                                      <p:to>
                                        <p:strVal val="visible"/>
                                      </p:to>
                                    </p:set>
                                    <p:animEffect transition="in" filter="slide(fromBottom)">
                                      <p:cBhvr>
                                        <p:cTn id="13" dur="500"/>
                                        <p:tgtEl>
                                          <p:spTgt spid="1249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931" grpId="0" autoUpdateAnimBg="0"/>
      <p:bldP spid="124932" grpId="0" autoUpdateAnimBg="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smtClean="0"/>
              <a:t>Question </a:t>
            </a:r>
            <a:r>
              <a:rPr lang="en-US" dirty="0" smtClean="0"/>
              <a:t>6</a:t>
            </a:r>
            <a:endParaRPr lang="en-US" dirty="0"/>
          </a:p>
        </p:txBody>
      </p:sp>
      <p:sp>
        <p:nvSpPr>
          <p:cNvPr id="3" name="Text Placeholder 2"/>
          <p:cNvSpPr>
            <a:spLocks noGrp="1"/>
          </p:cNvSpPr>
          <p:nvPr>
            <p:ph type="body" idx="1"/>
            <p:custDataLst>
              <p:tags r:id="rId3"/>
            </p:custDataLst>
          </p:nvPr>
        </p:nvSpPr>
        <p:spPr>
          <a:xfrm>
            <a:off x="431800" y="2565400"/>
            <a:ext cx="8356600" cy="3378200"/>
          </a:xfrm>
        </p:spPr>
        <p:txBody>
          <a:bodyPr/>
          <a:lstStyle/>
          <a:p>
            <a:pPr marL="457200" indent="-457200">
              <a:spcAft>
                <a:spcPct val="75000"/>
              </a:spcAft>
              <a:buFontTx/>
              <a:buAutoNum type="alphaUcPeriod"/>
            </a:pPr>
            <a:r>
              <a:rPr lang="en-US" dirty="0" smtClean="0"/>
              <a:t>From the main Outlook window, click </a:t>
            </a:r>
            <a:r>
              <a:rPr lang="en-US" b="1" dirty="0" smtClean="0"/>
              <a:t>Recall This Message</a:t>
            </a:r>
            <a:r>
              <a:rPr lang="en-US" dirty="0" smtClean="0"/>
              <a:t> on the </a:t>
            </a:r>
            <a:r>
              <a:rPr lang="en-US" b="1" dirty="0" smtClean="0"/>
              <a:t>Actions</a:t>
            </a:r>
            <a:r>
              <a:rPr lang="en-US" dirty="0" smtClean="0"/>
              <a:t> menu. </a:t>
            </a:r>
          </a:p>
          <a:p>
            <a:pPr marL="457200" indent="-457200">
              <a:spcAft>
                <a:spcPct val="75000"/>
              </a:spcAft>
              <a:buFontTx/>
              <a:buAutoNum type="alphaUcPeriod"/>
            </a:pPr>
            <a:r>
              <a:rPr lang="en-US" dirty="0" smtClean="0"/>
              <a:t>Locate and open the message in the </a:t>
            </a:r>
            <a:r>
              <a:rPr lang="en-US" b="1" dirty="0" smtClean="0"/>
              <a:t>Sent Items</a:t>
            </a:r>
            <a:r>
              <a:rPr lang="en-US" dirty="0" smtClean="0"/>
              <a:t> folder. </a:t>
            </a:r>
          </a:p>
          <a:p>
            <a:pPr marL="457200" indent="-457200">
              <a:spcAft>
                <a:spcPct val="75000"/>
              </a:spcAft>
              <a:buFontTx/>
              <a:buAutoNum type="alphaUcPeriod"/>
            </a:pPr>
            <a:r>
              <a:rPr lang="en-US" dirty="0" smtClean="0"/>
              <a:t>Locate and select the message in the </a:t>
            </a:r>
            <a:r>
              <a:rPr lang="en-US" b="1" dirty="0" smtClean="0"/>
              <a:t>Sent Items</a:t>
            </a:r>
            <a:r>
              <a:rPr lang="en-US" dirty="0" smtClean="0"/>
              <a:t> folder. </a:t>
            </a:r>
            <a:endParaRPr lang="en-US" dirty="0"/>
          </a:p>
        </p:txBody>
      </p:sp>
      <p:sp>
        <p:nvSpPr>
          <p:cNvPr id="4" name="Footer Placeholder 3"/>
          <p:cNvSpPr>
            <a:spLocks noGrp="1"/>
          </p:cNvSpPr>
          <p:nvPr>
            <p:ph type="ftr" sz="quarter" idx="11"/>
          </p:nvPr>
        </p:nvSpPr>
        <p:spPr/>
        <p:txBody>
          <a:bodyPr/>
          <a:lstStyle/>
          <a:p>
            <a:r>
              <a:rPr lang="en-US" smtClean="0"/>
              <a:t>Get up to speed</a:t>
            </a:r>
            <a:endParaRPr lang="en-US"/>
          </a:p>
        </p:txBody>
      </p:sp>
      <p:sp>
        <p:nvSpPr>
          <p:cNvPr id="29" name="Rectangle 28"/>
          <p:cNvSpPr/>
          <p:nvPr/>
        </p:nvSpPr>
        <p:spPr>
          <a:xfrm>
            <a:off x="206477" y="832039"/>
            <a:ext cx="8745794" cy="923330"/>
          </a:xfrm>
          <a:prstGeom prst="rect">
            <a:avLst/>
          </a:prstGeom>
        </p:spPr>
        <p:txBody>
          <a:bodyPr wrap="square">
            <a:spAutoFit/>
          </a:bodyPr>
          <a:lstStyle/>
          <a:p>
            <a:pPr marL="0" indent="0">
              <a:spcAft>
                <a:spcPct val="75000"/>
              </a:spcAft>
            </a:pPr>
            <a:r>
              <a:rPr lang="en-US" b="1" dirty="0" smtClean="0"/>
              <a:t>You’ve just sent a message with an outrageous typo and you want to recall it. What’s the first step? (You already know that you’re using Microsoft Exchange Server.) (Pick one answer.)</a:t>
            </a:r>
            <a:endParaRPr lang="en-US" b="1" dirty="0"/>
          </a:p>
        </p:txBody>
      </p:sp>
      <p:pic>
        <p:nvPicPr>
          <p:cNvPr id="108" name="Picture 107" descr="wrong.png"/>
          <p:cNvPicPr>
            <a:picLocks/>
          </p:cNvPicPr>
          <p:nvPr>
            <p:custDataLst>
              <p:tags r:id="rId4"/>
            </p:custDataLst>
          </p:nvPr>
        </p:nvPicPr>
        <p:blipFill>
          <a:blip r:embed="rId8" cstate="print"/>
          <a:stretch>
            <a:fillRect/>
          </a:stretch>
        </p:blipFill>
        <p:spPr>
          <a:xfrm>
            <a:off x="63500" y="2616200"/>
            <a:ext cx="368300" cy="368300"/>
          </a:xfrm>
          <a:prstGeom prst="rect">
            <a:avLst/>
          </a:prstGeom>
        </p:spPr>
      </p:pic>
      <p:pic>
        <p:nvPicPr>
          <p:cNvPr id="109" name="Picture 108" descr="wrong.png"/>
          <p:cNvPicPr>
            <a:picLocks/>
          </p:cNvPicPr>
          <p:nvPr>
            <p:custDataLst>
              <p:tags r:id="rId5"/>
            </p:custDataLst>
          </p:nvPr>
        </p:nvPicPr>
        <p:blipFill>
          <a:blip r:embed="rId8" cstate="print"/>
          <a:stretch>
            <a:fillRect/>
          </a:stretch>
        </p:blipFill>
        <p:spPr>
          <a:xfrm>
            <a:off x="63500" y="3454400"/>
            <a:ext cx="368300" cy="368300"/>
          </a:xfrm>
          <a:prstGeom prst="rect">
            <a:avLst/>
          </a:prstGeom>
        </p:spPr>
      </p:pic>
      <p:pic>
        <p:nvPicPr>
          <p:cNvPr id="110" name="Picture 109" descr="correct.png"/>
          <p:cNvPicPr>
            <a:picLocks/>
          </p:cNvPicPr>
          <p:nvPr>
            <p:custDataLst>
              <p:tags r:id="rId6"/>
            </p:custDataLst>
          </p:nvPr>
        </p:nvPicPr>
        <p:blipFill>
          <a:blip r:embed="rId9" cstate="print"/>
          <a:stretch>
            <a:fillRect/>
          </a:stretch>
        </p:blipFill>
        <p:spPr>
          <a:xfrm>
            <a:off x="63500" y="4038600"/>
            <a:ext cx="368300" cy="368300"/>
          </a:xfrm>
          <a:prstGeom prst="rect">
            <a:avLst/>
          </a:prstGeom>
        </p:spPr>
      </p:pic>
    </p:spTree>
    <p:custDataLst>
      <p:tags r:id="rId1"/>
    </p:custDataLst>
  </p:cSld>
  <p:clrMapOvr>
    <a:masterClrMapping/>
  </p:clrMapOvr>
  <p:transition spd="med">
    <p:wipe dir="d"/>
  </p:transition>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Get up to speed</a:t>
            </a:r>
          </a:p>
        </p:txBody>
      </p:sp>
      <p:sp>
        <p:nvSpPr>
          <p:cNvPr id="23554" name="Rectangle 2"/>
          <p:cNvSpPr>
            <a:spLocks noGrp="1" noChangeArrowheads="1"/>
          </p:cNvSpPr>
          <p:nvPr>
            <p:ph type="title"/>
          </p:nvPr>
        </p:nvSpPr>
        <p:spPr>
          <a:xfrm>
            <a:off x="211138" y="73025"/>
            <a:ext cx="8027987" cy="614363"/>
          </a:xfrm>
        </p:spPr>
        <p:txBody>
          <a:bodyPr/>
          <a:lstStyle/>
          <a:p>
            <a:r>
              <a:rPr lang="en-US"/>
              <a:t>What’s changed and why</a:t>
            </a:r>
          </a:p>
        </p:txBody>
      </p:sp>
      <p:sp>
        <p:nvSpPr>
          <p:cNvPr id="23555" name="Rectangle 3"/>
          <p:cNvSpPr>
            <a:spLocks noChangeArrowheads="1"/>
          </p:cNvSpPr>
          <p:nvPr/>
        </p:nvSpPr>
        <p:spPr bwMode="auto">
          <a:xfrm>
            <a:off x="6119813" y="854075"/>
            <a:ext cx="2744787" cy="2960688"/>
          </a:xfrm>
          <a:prstGeom prst="rect">
            <a:avLst/>
          </a:prstGeom>
          <a:noFill/>
          <a:ln w="9525">
            <a:noFill/>
            <a:miter lim="800000"/>
            <a:headEnd/>
            <a:tailEnd/>
          </a:ln>
          <a:effectLst/>
        </p:spPr>
        <p:txBody>
          <a:bodyPr/>
          <a:lstStyle/>
          <a:p>
            <a:pPr>
              <a:spcBef>
                <a:spcPct val="20000"/>
              </a:spcBef>
              <a:spcAft>
                <a:spcPct val="75000"/>
              </a:spcAft>
            </a:pPr>
            <a:r>
              <a:rPr lang="en-US" sz="2000"/>
              <a:t>The first time you create a message in Outlook 2007 (or open one you receive), you’ll see </a:t>
            </a:r>
            <a:r>
              <a:rPr lang="en-US" sz="2000" b="1"/>
              <a:t>the Ribbon</a:t>
            </a:r>
            <a:r>
              <a:rPr lang="en-US" sz="2000"/>
              <a:t>.</a:t>
            </a:r>
          </a:p>
          <a:p>
            <a:pPr>
              <a:spcBef>
                <a:spcPct val="20000"/>
              </a:spcBef>
              <a:spcAft>
                <a:spcPct val="75000"/>
              </a:spcAft>
            </a:pPr>
            <a:r>
              <a:rPr lang="en-US" sz="2000"/>
              <a:t>It’s the band across the top of the window. </a:t>
            </a:r>
          </a:p>
        </p:txBody>
      </p:sp>
      <p:sp>
        <p:nvSpPr>
          <p:cNvPr id="23557" name="Rectangle 5"/>
          <p:cNvSpPr>
            <a:spLocks noChangeArrowheads="1"/>
          </p:cNvSpPr>
          <p:nvPr/>
        </p:nvSpPr>
        <p:spPr bwMode="auto">
          <a:xfrm>
            <a:off x="277813" y="3994150"/>
            <a:ext cx="5741987" cy="1957388"/>
          </a:xfrm>
          <a:prstGeom prst="rect">
            <a:avLst/>
          </a:prstGeom>
          <a:noFill/>
          <a:ln w="9525">
            <a:noFill/>
            <a:miter lim="800000"/>
            <a:headEnd/>
            <a:tailEnd/>
          </a:ln>
          <a:effectLst/>
        </p:spPr>
        <p:txBody>
          <a:bodyPr/>
          <a:lstStyle/>
          <a:p>
            <a:pPr>
              <a:spcBef>
                <a:spcPct val="20000"/>
              </a:spcBef>
              <a:spcAft>
                <a:spcPct val="75000"/>
              </a:spcAft>
            </a:pPr>
            <a:r>
              <a:rPr lang="en-US">
                <a:solidFill>
                  <a:srgbClr val="FFCC00"/>
                </a:solidFill>
              </a:rPr>
              <a:t>One of the most dramatic changes in Outlook, the Ribbon gives Outlook its new look. </a:t>
            </a:r>
          </a:p>
          <a:p>
            <a:pPr>
              <a:spcBef>
                <a:spcPct val="20000"/>
              </a:spcBef>
              <a:spcAft>
                <a:spcPct val="75000"/>
              </a:spcAft>
            </a:pPr>
            <a:r>
              <a:rPr lang="en-US">
                <a:solidFill>
                  <a:srgbClr val="FFCC00"/>
                </a:solidFill>
              </a:rPr>
              <a:t>But as you get up to speed, you’ll see that the change is more than visual—it’s there to help you get things done more easily and with fewer steps. </a:t>
            </a:r>
          </a:p>
        </p:txBody>
      </p:sp>
      <p:sp>
        <p:nvSpPr>
          <p:cNvPr id="23558" name="Line 6"/>
          <p:cNvSpPr>
            <a:spLocks noChangeShapeType="1"/>
          </p:cNvSpPr>
          <p:nvPr/>
        </p:nvSpPr>
        <p:spPr bwMode="auto">
          <a:xfrm>
            <a:off x="339725" y="3951288"/>
            <a:ext cx="8413750" cy="0"/>
          </a:xfrm>
          <a:prstGeom prst="line">
            <a:avLst/>
          </a:prstGeom>
          <a:noFill/>
          <a:ln w="12700">
            <a:solidFill>
              <a:schemeClr val="tx1"/>
            </a:solidFill>
            <a:round/>
            <a:headEnd/>
            <a:tailEnd/>
          </a:ln>
          <a:effectLst/>
        </p:spPr>
        <p:txBody>
          <a:bodyPr/>
          <a:lstStyle/>
          <a:p>
            <a:endParaRPr lang="en-US"/>
          </a:p>
        </p:txBody>
      </p:sp>
      <p:pic>
        <p:nvPicPr>
          <p:cNvPr id="23559" name="Picture 7" descr="Conceptual images showing the new look of Outlook"/>
          <p:cNvPicPr>
            <a:picLocks noGrp="1" noChangeAspect="1" noChangeArrowheads="1"/>
          </p:cNvPicPr>
          <p:nvPr>
            <p:ph sz="half" idx="1"/>
          </p:nvPr>
        </p:nvPicPr>
        <p:blipFill>
          <a:blip r:embed="rId3" cstate="print"/>
          <a:srcRect/>
          <a:stretch>
            <a:fillRect/>
          </a:stretch>
        </p:blipFill>
        <p:spPr>
          <a:xfrm>
            <a:off x="339725" y="904875"/>
            <a:ext cx="5662613" cy="2854325"/>
          </a:xfrm>
          <a:noFill/>
          <a:ln/>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23559"/>
                                        </p:tgtEl>
                                        <p:attrNameLst>
                                          <p:attrName>style.visibility</p:attrName>
                                        </p:attrNameLst>
                                      </p:cBhvr>
                                      <p:to>
                                        <p:strVal val="visible"/>
                                      </p:to>
                                    </p:set>
                                    <p:animEffect transition="in" filter="slide(fromTop)">
                                      <p:cBhvr>
                                        <p:cTn id="7" dur="500"/>
                                        <p:tgtEl>
                                          <p:spTgt spid="23559"/>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23555">
                                            <p:txEl>
                                              <p:pRg st="0" end="0"/>
                                            </p:txEl>
                                          </p:spTgt>
                                        </p:tgtEl>
                                        <p:attrNameLst>
                                          <p:attrName>style.visibility</p:attrName>
                                        </p:attrNameLst>
                                      </p:cBhvr>
                                      <p:to>
                                        <p:strVal val="visible"/>
                                      </p:to>
                                    </p:set>
                                    <p:animEffect transition="in" filter="slide(fromTop)">
                                      <p:cBhvr>
                                        <p:cTn id="12" dur="500"/>
                                        <p:tgtEl>
                                          <p:spTgt spid="2355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1" fill="hold" grpId="0" nodeType="clickEffect">
                                  <p:stCondLst>
                                    <p:cond delay="0"/>
                                  </p:stCondLst>
                                  <p:childTnLst>
                                    <p:set>
                                      <p:cBhvr>
                                        <p:cTn id="16" dur="1" fill="hold">
                                          <p:stCondLst>
                                            <p:cond delay="0"/>
                                          </p:stCondLst>
                                        </p:cTn>
                                        <p:tgtEl>
                                          <p:spTgt spid="23555">
                                            <p:txEl>
                                              <p:pRg st="1" end="1"/>
                                            </p:txEl>
                                          </p:spTgt>
                                        </p:tgtEl>
                                        <p:attrNameLst>
                                          <p:attrName>style.visibility</p:attrName>
                                        </p:attrNameLst>
                                      </p:cBhvr>
                                      <p:to>
                                        <p:strVal val="visible"/>
                                      </p:to>
                                    </p:set>
                                    <p:animEffect transition="in" filter="slide(fromTop)">
                                      <p:cBhvr>
                                        <p:cTn id="17" dur="500"/>
                                        <p:tgtEl>
                                          <p:spTgt spid="2355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23557">
                                            <p:txEl>
                                              <p:pRg st="0" end="0"/>
                                            </p:txEl>
                                          </p:spTgt>
                                        </p:tgtEl>
                                        <p:attrNameLst>
                                          <p:attrName>style.visibility</p:attrName>
                                        </p:attrNameLst>
                                      </p:cBhvr>
                                      <p:to>
                                        <p:strVal val="visible"/>
                                      </p:to>
                                    </p:set>
                                    <p:animEffect transition="in" filter="slide(fromLeft)">
                                      <p:cBhvr>
                                        <p:cTn id="22" dur="500"/>
                                        <p:tgtEl>
                                          <p:spTgt spid="23557">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8" fill="hold" grpId="0" nodeType="clickEffect">
                                  <p:stCondLst>
                                    <p:cond delay="0"/>
                                  </p:stCondLst>
                                  <p:childTnLst>
                                    <p:set>
                                      <p:cBhvr>
                                        <p:cTn id="26" dur="1" fill="hold">
                                          <p:stCondLst>
                                            <p:cond delay="0"/>
                                          </p:stCondLst>
                                        </p:cTn>
                                        <p:tgtEl>
                                          <p:spTgt spid="23557">
                                            <p:txEl>
                                              <p:pRg st="1" end="1"/>
                                            </p:txEl>
                                          </p:spTgt>
                                        </p:tgtEl>
                                        <p:attrNameLst>
                                          <p:attrName>style.visibility</p:attrName>
                                        </p:attrNameLst>
                                      </p:cBhvr>
                                      <p:to>
                                        <p:strVal val="visible"/>
                                      </p:to>
                                    </p:set>
                                    <p:animEffect transition="in" filter="slide(fromLeft)">
                                      <p:cBhvr>
                                        <p:cTn id="27" dur="500"/>
                                        <p:tgtEl>
                                          <p:spTgt spid="2355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autoUpdateAnimBg="0"/>
      <p:bldP spid="23557" grpId="0" build="p" autoUpdateAnimBg="0"/>
    </p:bld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Get up to speed</a:t>
            </a:r>
          </a:p>
        </p:txBody>
      </p:sp>
      <p:sp>
        <p:nvSpPr>
          <p:cNvPr id="129026" name="Rectangle 2"/>
          <p:cNvSpPr>
            <a:spLocks noGrp="1" noChangeArrowheads="1"/>
          </p:cNvSpPr>
          <p:nvPr>
            <p:ph type="title"/>
          </p:nvPr>
        </p:nvSpPr>
        <p:spPr/>
        <p:txBody>
          <a:bodyPr/>
          <a:lstStyle/>
          <a:p>
            <a:r>
              <a:rPr lang="en-US" dirty="0" smtClean="0"/>
              <a:t>Q</a:t>
            </a:r>
            <a:r>
              <a:rPr lang="en-US" dirty="0" smtClean="0"/>
              <a:t>uestion 6: </a:t>
            </a:r>
            <a:r>
              <a:rPr lang="en-US" dirty="0"/>
              <a:t>Answer</a:t>
            </a:r>
          </a:p>
        </p:txBody>
      </p:sp>
      <p:sp>
        <p:nvSpPr>
          <p:cNvPr id="129027" name="Rectangle 3"/>
          <p:cNvSpPr>
            <a:spLocks noGrp="1" noChangeArrowheads="1"/>
          </p:cNvSpPr>
          <p:nvPr>
            <p:ph sz="half" idx="2"/>
          </p:nvPr>
        </p:nvSpPr>
        <p:spPr>
          <a:xfrm>
            <a:off x="261938" y="877888"/>
            <a:ext cx="8350250" cy="703262"/>
          </a:xfrm>
        </p:spPr>
        <p:txBody>
          <a:bodyPr/>
          <a:lstStyle/>
          <a:p>
            <a:pPr marL="0" indent="0">
              <a:spcAft>
                <a:spcPct val="75000"/>
              </a:spcAft>
            </a:pPr>
            <a:r>
              <a:rPr lang="en-US"/>
              <a:t>Locate and open the message in the </a:t>
            </a:r>
            <a:r>
              <a:rPr lang="en-US" b="1"/>
              <a:t>Sent Items</a:t>
            </a:r>
            <a:r>
              <a:rPr lang="en-US"/>
              <a:t> folder. </a:t>
            </a:r>
          </a:p>
        </p:txBody>
      </p:sp>
      <p:sp>
        <p:nvSpPr>
          <p:cNvPr id="129028" name="Rectangle 4"/>
          <p:cNvSpPr>
            <a:spLocks noChangeArrowheads="1"/>
          </p:cNvSpPr>
          <p:nvPr/>
        </p:nvSpPr>
        <p:spPr bwMode="auto">
          <a:xfrm>
            <a:off x="238125" y="2124075"/>
            <a:ext cx="8350250" cy="1171575"/>
          </a:xfrm>
          <a:prstGeom prst="rect">
            <a:avLst/>
          </a:prstGeom>
          <a:noFill/>
          <a:ln w="9525">
            <a:noFill/>
            <a:miter lim="800000"/>
            <a:headEnd/>
            <a:tailEnd/>
          </a:ln>
          <a:effectLst/>
        </p:spPr>
        <p:txBody>
          <a:bodyPr/>
          <a:lstStyle/>
          <a:p>
            <a:pPr>
              <a:spcBef>
                <a:spcPct val="20000"/>
              </a:spcBef>
              <a:spcAft>
                <a:spcPct val="75000"/>
              </a:spcAft>
            </a:pPr>
            <a:r>
              <a:rPr lang="en-US" sz="2000"/>
              <a:t>You’ll open the message from </a:t>
            </a:r>
            <a:r>
              <a:rPr lang="en-US" sz="2000" b="1"/>
              <a:t>Sent Items</a:t>
            </a:r>
            <a:r>
              <a:rPr lang="en-US" sz="2000"/>
              <a:t>, and then use a command on the Ribbon: Click </a:t>
            </a:r>
            <a:r>
              <a:rPr lang="en-US" sz="2000" b="1"/>
              <a:t>Other Actions </a:t>
            </a:r>
            <a:r>
              <a:rPr lang="en-US" sz="2000"/>
              <a:t>in the </a:t>
            </a:r>
            <a:r>
              <a:rPr lang="en-US" sz="2000" b="1"/>
              <a:t>Actions </a:t>
            </a:r>
            <a:r>
              <a:rPr lang="en-US" sz="2000"/>
              <a:t>group, and click </a:t>
            </a:r>
            <a:r>
              <a:rPr lang="en-US" sz="2000" b="1"/>
              <a:t>Recall This Message</a:t>
            </a:r>
            <a:r>
              <a:rPr lang="en-US" sz="2000"/>
              <a:t>.</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29027"/>
                                        </p:tgtEl>
                                        <p:attrNameLst>
                                          <p:attrName>style.visibility</p:attrName>
                                        </p:attrNameLst>
                                      </p:cBhvr>
                                      <p:to>
                                        <p:strVal val="visible"/>
                                      </p:to>
                                    </p:set>
                                    <p:anim calcmode="lin" valueType="num">
                                      <p:cBhvr>
                                        <p:cTn id="7" dur="500" fill="hold"/>
                                        <p:tgtEl>
                                          <p:spTgt spid="129027"/>
                                        </p:tgtEl>
                                        <p:attrNameLst>
                                          <p:attrName>ppt_w</p:attrName>
                                        </p:attrNameLst>
                                      </p:cBhvr>
                                      <p:tavLst>
                                        <p:tav tm="0">
                                          <p:val>
                                            <p:fltVal val="0"/>
                                          </p:val>
                                        </p:tav>
                                        <p:tav tm="100000">
                                          <p:val>
                                            <p:strVal val="#ppt_w"/>
                                          </p:val>
                                        </p:tav>
                                      </p:tavLst>
                                    </p:anim>
                                    <p:anim calcmode="lin" valueType="num">
                                      <p:cBhvr>
                                        <p:cTn id="8" dur="500" fill="hold"/>
                                        <p:tgtEl>
                                          <p:spTgt spid="129027"/>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129028"/>
                                        </p:tgtEl>
                                        <p:attrNameLst>
                                          <p:attrName>style.visibility</p:attrName>
                                        </p:attrNameLst>
                                      </p:cBhvr>
                                      <p:to>
                                        <p:strVal val="visible"/>
                                      </p:to>
                                    </p:set>
                                    <p:animEffect transition="in" filter="slide(fromBottom)">
                                      <p:cBhvr>
                                        <p:cTn id="13" dur="500"/>
                                        <p:tgtEl>
                                          <p:spTgt spid="129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027" grpId="0" autoUpdateAnimBg="0"/>
      <p:bldP spid="129028" grpId="0" autoUpdateAnimBg="0"/>
    </p:bld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538" name="Rectangle 2"/>
          <p:cNvSpPr>
            <a:spLocks noGrp="1" noChangeArrowheads="1"/>
          </p:cNvSpPr>
          <p:nvPr>
            <p:ph type="ctrTitle"/>
          </p:nvPr>
        </p:nvSpPr>
        <p:spPr/>
        <p:txBody>
          <a:bodyPr/>
          <a:lstStyle/>
          <a:p>
            <a:r>
              <a:rPr lang="en-US"/>
              <a:t>Lesson 3</a:t>
            </a:r>
          </a:p>
        </p:txBody>
      </p:sp>
      <p:sp>
        <p:nvSpPr>
          <p:cNvPr id="65539" name="Rectangle 3"/>
          <p:cNvSpPr>
            <a:spLocks noGrp="1" noChangeArrowheads="1"/>
          </p:cNvSpPr>
          <p:nvPr>
            <p:ph type="subTitle" idx="1"/>
          </p:nvPr>
        </p:nvSpPr>
        <p:spPr/>
        <p:txBody>
          <a:bodyPr/>
          <a:lstStyle/>
          <a:p>
            <a:r>
              <a:rPr lang="en-US"/>
              <a:t>Send and receive attachments and pictures</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65538"/>
                                        </p:tgtEl>
                                        <p:attrNameLst>
                                          <p:attrName>style.visibility</p:attrName>
                                        </p:attrNameLst>
                                      </p:cBhvr>
                                      <p:to>
                                        <p:strVal val="visible"/>
                                      </p:to>
                                    </p:set>
                                    <p:anim calcmode="lin" valueType="num">
                                      <p:cBhvr>
                                        <p:cTn id="7" dur="500" fill="hold"/>
                                        <p:tgtEl>
                                          <p:spTgt spid="65538"/>
                                        </p:tgtEl>
                                        <p:attrNameLst>
                                          <p:attrName>ppt_w</p:attrName>
                                        </p:attrNameLst>
                                      </p:cBhvr>
                                      <p:tavLst>
                                        <p:tav tm="0">
                                          <p:val>
                                            <p:fltVal val="0"/>
                                          </p:val>
                                        </p:tav>
                                        <p:tav tm="100000">
                                          <p:val>
                                            <p:strVal val="#ppt_w"/>
                                          </p:val>
                                        </p:tav>
                                      </p:tavLst>
                                    </p:anim>
                                    <p:anim calcmode="lin" valueType="num">
                                      <p:cBhvr>
                                        <p:cTn id="8" dur="500" fill="hold"/>
                                        <p:tgtEl>
                                          <p:spTgt spid="65538"/>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65539">
                                            <p:txEl>
                                              <p:pRg st="0" end="0"/>
                                            </p:txEl>
                                          </p:spTgt>
                                        </p:tgtEl>
                                        <p:attrNameLst>
                                          <p:attrName>style.visibility</p:attrName>
                                        </p:attrNameLst>
                                      </p:cBhvr>
                                      <p:to>
                                        <p:strVal val="visible"/>
                                      </p:to>
                                    </p:set>
                                    <p:animEffect transition="in" filter="slide(fromBottom)">
                                      <p:cBhvr>
                                        <p:cTn id="12" dur="500"/>
                                        <p:tgtEl>
                                          <p:spTgt spid="6553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8" grpId="0" autoUpdateAnimBg="0"/>
      <p:bldP spid="65539" grpId="0" build="p" autoUpdateAnimBg="0" advAuto="0"/>
    </p:bld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Get up to speed</a:t>
            </a:r>
          </a:p>
        </p:txBody>
      </p:sp>
      <p:sp>
        <p:nvSpPr>
          <p:cNvPr id="131074" name="Rectangle 2"/>
          <p:cNvSpPr>
            <a:spLocks noGrp="1" noChangeArrowheads="1"/>
          </p:cNvSpPr>
          <p:nvPr>
            <p:ph type="title"/>
          </p:nvPr>
        </p:nvSpPr>
        <p:spPr>
          <a:xfrm>
            <a:off x="211138" y="73025"/>
            <a:ext cx="8027987" cy="614363"/>
          </a:xfrm>
        </p:spPr>
        <p:txBody>
          <a:bodyPr/>
          <a:lstStyle/>
          <a:p>
            <a:r>
              <a:rPr lang="en-US"/>
              <a:t>Send and receive attachments and pictures</a:t>
            </a:r>
          </a:p>
        </p:txBody>
      </p:sp>
      <p:sp>
        <p:nvSpPr>
          <p:cNvPr id="131075" name="Rectangle 3"/>
          <p:cNvSpPr>
            <a:spLocks noChangeArrowheads="1"/>
          </p:cNvSpPr>
          <p:nvPr/>
        </p:nvSpPr>
        <p:spPr bwMode="auto">
          <a:xfrm>
            <a:off x="6119813" y="854075"/>
            <a:ext cx="2744787" cy="2960688"/>
          </a:xfrm>
          <a:prstGeom prst="rect">
            <a:avLst/>
          </a:prstGeom>
          <a:noFill/>
          <a:ln w="9525">
            <a:noFill/>
            <a:miter lim="800000"/>
            <a:headEnd/>
            <a:tailEnd/>
          </a:ln>
          <a:effectLst/>
        </p:spPr>
        <p:txBody>
          <a:bodyPr/>
          <a:lstStyle/>
          <a:p>
            <a:pPr>
              <a:spcBef>
                <a:spcPct val="20000"/>
              </a:spcBef>
              <a:spcAft>
                <a:spcPct val="75000"/>
              </a:spcAft>
            </a:pPr>
            <a:r>
              <a:rPr lang="en-US" sz="2000"/>
              <a:t>Sending and receiving attached files in Outlook 2007 is just as easy as it’s always been—and in some ways, even easier.</a:t>
            </a:r>
          </a:p>
          <a:p>
            <a:pPr>
              <a:spcBef>
                <a:spcPct val="20000"/>
              </a:spcBef>
              <a:spcAft>
                <a:spcPct val="75000"/>
              </a:spcAft>
            </a:pPr>
            <a:r>
              <a:rPr lang="en-US" sz="2000"/>
              <a:t>What’s easier? </a:t>
            </a:r>
          </a:p>
        </p:txBody>
      </p:sp>
      <p:sp>
        <p:nvSpPr>
          <p:cNvPr id="131077" name="Rectangle 5"/>
          <p:cNvSpPr>
            <a:spLocks noChangeArrowheads="1"/>
          </p:cNvSpPr>
          <p:nvPr/>
        </p:nvSpPr>
        <p:spPr bwMode="auto">
          <a:xfrm>
            <a:off x="277813" y="3994150"/>
            <a:ext cx="5741987" cy="1957388"/>
          </a:xfrm>
          <a:prstGeom prst="rect">
            <a:avLst/>
          </a:prstGeom>
          <a:noFill/>
          <a:ln w="9525">
            <a:noFill/>
            <a:miter lim="800000"/>
            <a:headEnd/>
            <a:tailEnd/>
          </a:ln>
          <a:effectLst/>
        </p:spPr>
        <p:txBody>
          <a:bodyPr/>
          <a:lstStyle/>
          <a:p>
            <a:pPr>
              <a:spcBef>
                <a:spcPct val="20000"/>
              </a:spcBef>
              <a:spcAft>
                <a:spcPct val="75000"/>
              </a:spcAft>
            </a:pPr>
            <a:r>
              <a:rPr lang="en-US">
                <a:solidFill>
                  <a:srgbClr val="FFCC00"/>
                </a:solidFill>
              </a:rPr>
              <a:t>When you receive attached pictures or Microsoft Office files, you’ll be able to use the Attachment Previewer to preview those attachments right in the Outlook Reading Pane. </a:t>
            </a:r>
          </a:p>
          <a:p>
            <a:pPr>
              <a:spcBef>
                <a:spcPct val="20000"/>
              </a:spcBef>
              <a:spcAft>
                <a:spcPct val="75000"/>
              </a:spcAft>
            </a:pPr>
            <a:r>
              <a:rPr lang="en-US">
                <a:solidFill>
                  <a:srgbClr val="FFCC00"/>
                </a:solidFill>
              </a:rPr>
              <a:t>And if you’re sending pictures, the Ribbon will help you send them just the way you want them.</a:t>
            </a:r>
          </a:p>
        </p:txBody>
      </p:sp>
      <p:sp>
        <p:nvSpPr>
          <p:cNvPr id="131078" name="Line 6"/>
          <p:cNvSpPr>
            <a:spLocks noChangeShapeType="1"/>
          </p:cNvSpPr>
          <p:nvPr/>
        </p:nvSpPr>
        <p:spPr bwMode="auto">
          <a:xfrm>
            <a:off x="339725" y="3951288"/>
            <a:ext cx="8413750" cy="0"/>
          </a:xfrm>
          <a:prstGeom prst="line">
            <a:avLst/>
          </a:prstGeom>
          <a:noFill/>
          <a:ln w="12700">
            <a:solidFill>
              <a:schemeClr val="tx1"/>
            </a:solidFill>
            <a:round/>
            <a:headEnd/>
            <a:tailEnd/>
          </a:ln>
          <a:effectLst/>
        </p:spPr>
        <p:txBody>
          <a:bodyPr/>
          <a:lstStyle/>
          <a:p>
            <a:endParaRPr lang="en-US"/>
          </a:p>
        </p:txBody>
      </p:sp>
      <p:pic>
        <p:nvPicPr>
          <p:cNvPr id="131079" name="Picture 7" descr="Message with attachment being sent from one computer to another"/>
          <p:cNvPicPr>
            <a:picLocks noGrp="1" noChangeAspect="1" noChangeArrowheads="1"/>
          </p:cNvPicPr>
          <p:nvPr>
            <p:ph sz="half" idx="1"/>
          </p:nvPr>
        </p:nvPicPr>
        <p:blipFill>
          <a:blip r:embed="rId3" cstate="print"/>
          <a:srcRect/>
          <a:stretch>
            <a:fillRect/>
          </a:stretch>
        </p:blipFill>
        <p:spPr>
          <a:xfrm>
            <a:off x="339725" y="947738"/>
            <a:ext cx="5662613" cy="2854325"/>
          </a:xfrm>
          <a:noFill/>
          <a:ln/>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131079"/>
                                        </p:tgtEl>
                                        <p:attrNameLst>
                                          <p:attrName>style.visibility</p:attrName>
                                        </p:attrNameLst>
                                      </p:cBhvr>
                                      <p:to>
                                        <p:strVal val="visible"/>
                                      </p:to>
                                    </p:set>
                                    <p:animEffect transition="in" filter="slide(fromTop)">
                                      <p:cBhvr>
                                        <p:cTn id="7" dur="500"/>
                                        <p:tgtEl>
                                          <p:spTgt spid="131079"/>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31075">
                                            <p:txEl>
                                              <p:pRg st="0" end="0"/>
                                            </p:txEl>
                                          </p:spTgt>
                                        </p:tgtEl>
                                        <p:attrNameLst>
                                          <p:attrName>style.visibility</p:attrName>
                                        </p:attrNameLst>
                                      </p:cBhvr>
                                      <p:to>
                                        <p:strVal val="visible"/>
                                      </p:to>
                                    </p:set>
                                    <p:animEffect transition="in" filter="slide(fromTop)">
                                      <p:cBhvr>
                                        <p:cTn id="12" dur="500"/>
                                        <p:tgtEl>
                                          <p:spTgt spid="13107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1" fill="hold" grpId="0" nodeType="clickEffect">
                                  <p:stCondLst>
                                    <p:cond delay="0"/>
                                  </p:stCondLst>
                                  <p:childTnLst>
                                    <p:set>
                                      <p:cBhvr>
                                        <p:cTn id="16" dur="1" fill="hold">
                                          <p:stCondLst>
                                            <p:cond delay="0"/>
                                          </p:stCondLst>
                                        </p:cTn>
                                        <p:tgtEl>
                                          <p:spTgt spid="131075">
                                            <p:txEl>
                                              <p:pRg st="1" end="1"/>
                                            </p:txEl>
                                          </p:spTgt>
                                        </p:tgtEl>
                                        <p:attrNameLst>
                                          <p:attrName>style.visibility</p:attrName>
                                        </p:attrNameLst>
                                      </p:cBhvr>
                                      <p:to>
                                        <p:strVal val="visible"/>
                                      </p:to>
                                    </p:set>
                                    <p:animEffect transition="in" filter="slide(fromTop)">
                                      <p:cBhvr>
                                        <p:cTn id="17" dur="500"/>
                                        <p:tgtEl>
                                          <p:spTgt spid="13107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131077">
                                            <p:txEl>
                                              <p:pRg st="0" end="0"/>
                                            </p:txEl>
                                          </p:spTgt>
                                        </p:tgtEl>
                                        <p:attrNameLst>
                                          <p:attrName>style.visibility</p:attrName>
                                        </p:attrNameLst>
                                      </p:cBhvr>
                                      <p:to>
                                        <p:strVal val="visible"/>
                                      </p:to>
                                    </p:set>
                                    <p:animEffect transition="in" filter="slide(fromLeft)">
                                      <p:cBhvr>
                                        <p:cTn id="22" dur="500"/>
                                        <p:tgtEl>
                                          <p:spTgt spid="131077">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8" fill="hold" grpId="0" nodeType="clickEffect">
                                  <p:stCondLst>
                                    <p:cond delay="0"/>
                                  </p:stCondLst>
                                  <p:childTnLst>
                                    <p:set>
                                      <p:cBhvr>
                                        <p:cTn id="26" dur="1" fill="hold">
                                          <p:stCondLst>
                                            <p:cond delay="0"/>
                                          </p:stCondLst>
                                        </p:cTn>
                                        <p:tgtEl>
                                          <p:spTgt spid="131077">
                                            <p:txEl>
                                              <p:pRg st="1" end="1"/>
                                            </p:txEl>
                                          </p:spTgt>
                                        </p:tgtEl>
                                        <p:attrNameLst>
                                          <p:attrName>style.visibility</p:attrName>
                                        </p:attrNameLst>
                                      </p:cBhvr>
                                      <p:to>
                                        <p:strVal val="visible"/>
                                      </p:to>
                                    </p:set>
                                    <p:animEffect transition="in" filter="slide(fromLeft)">
                                      <p:cBhvr>
                                        <p:cTn id="27" dur="500"/>
                                        <p:tgtEl>
                                          <p:spTgt spid="13107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075" grpId="0" build="p" autoUpdateAnimBg="0"/>
      <p:bldP spid="131077" grpId="0" build="p" autoUpdateAnimBg="0"/>
    </p:bldLst>
  </p:timing>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Get up to speed</a:t>
            </a:r>
          </a:p>
        </p:txBody>
      </p:sp>
      <p:sp>
        <p:nvSpPr>
          <p:cNvPr id="133122" name="Rectangle 2"/>
          <p:cNvSpPr>
            <a:spLocks noGrp="1" noChangeArrowheads="1"/>
          </p:cNvSpPr>
          <p:nvPr>
            <p:ph type="title"/>
          </p:nvPr>
        </p:nvSpPr>
        <p:spPr>
          <a:xfrm>
            <a:off x="211138" y="73025"/>
            <a:ext cx="8027987" cy="614363"/>
          </a:xfrm>
        </p:spPr>
        <p:txBody>
          <a:bodyPr/>
          <a:lstStyle/>
          <a:p>
            <a:r>
              <a:rPr lang="en-US"/>
              <a:t>Include an attachment</a:t>
            </a:r>
          </a:p>
        </p:txBody>
      </p:sp>
      <p:sp>
        <p:nvSpPr>
          <p:cNvPr id="133123" name="Rectangle 3"/>
          <p:cNvSpPr>
            <a:spLocks noChangeArrowheads="1"/>
          </p:cNvSpPr>
          <p:nvPr/>
        </p:nvSpPr>
        <p:spPr bwMode="auto">
          <a:xfrm>
            <a:off x="6119813" y="854075"/>
            <a:ext cx="2744787" cy="1344613"/>
          </a:xfrm>
          <a:prstGeom prst="rect">
            <a:avLst/>
          </a:prstGeom>
          <a:noFill/>
          <a:ln w="9525">
            <a:noFill/>
            <a:miter lim="800000"/>
            <a:headEnd/>
            <a:tailEnd/>
          </a:ln>
          <a:effectLst/>
        </p:spPr>
        <p:txBody>
          <a:bodyPr/>
          <a:lstStyle/>
          <a:p>
            <a:pPr>
              <a:spcBef>
                <a:spcPct val="20000"/>
              </a:spcBef>
              <a:spcAft>
                <a:spcPct val="75000"/>
              </a:spcAft>
            </a:pPr>
            <a:r>
              <a:rPr lang="en-US" sz="2000"/>
              <a:t>Including an attached document or picture with your message is easier than ever. </a:t>
            </a:r>
          </a:p>
        </p:txBody>
      </p:sp>
      <p:sp>
        <p:nvSpPr>
          <p:cNvPr id="133125" name="Rectangle 5"/>
          <p:cNvSpPr>
            <a:spLocks noChangeArrowheads="1"/>
          </p:cNvSpPr>
          <p:nvPr/>
        </p:nvSpPr>
        <p:spPr bwMode="auto">
          <a:xfrm>
            <a:off x="277813" y="3994150"/>
            <a:ext cx="5926137" cy="1209675"/>
          </a:xfrm>
          <a:prstGeom prst="rect">
            <a:avLst/>
          </a:prstGeom>
          <a:noFill/>
          <a:ln w="9525">
            <a:noFill/>
            <a:miter lim="800000"/>
            <a:headEnd/>
            <a:tailEnd/>
          </a:ln>
          <a:effectLst/>
        </p:spPr>
        <p:txBody>
          <a:bodyPr/>
          <a:lstStyle/>
          <a:p>
            <a:pPr>
              <a:spcBef>
                <a:spcPct val="20000"/>
              </a:spcBef>
              <a:spcAft>
                <a:spcPct val="75000"/>
              </a:spcAft>
            </a:pPr>
            <a:r>
              <a:rPr lang="en-US">
                <a:solidFill>
                  <a:srgbClr val="FFCC00"/>
                </a:solidFill>
              </a:rPr>
              <a:t>Just as you’ve always done, you’ll begin by creating a new message. Then you’ll use the </a:t>
            </a:r>
            <a:r>
              <a:rPr lang="en-US" b="1">
                <a:solidFill>
                  <a:srgbClr val="FFCC00"/>
                </a:solidFill>
              </a:rPr>
              <a:t>Attach File</a:t>
            </a:r>
            <a:r>
              <a:rPr lang="en-US">
                <a:solidFill>
                  <a:srgbClr val="FFCC00"/>
                </a:solidFill>
              </a:rPr>
              <a:t> command on the Ribbon.</a:t>
            </a:r>
          </a:p>
        </p:txBody>
      </p:sp>
      <p:sp>
        <p:nvSpPr>
          <p:cNvPr id="133127" name="Line 7"/>
          <p:cNvSpPr>
            <a:spLocks noChangeShapeType="1"/>
          </p:cNvSpPr>
          <p:nvPr/>
        </p:nvSpPr>
        <p:spPr bwMode="auto">
          <a:xfrm>
            <a:off x="339725" y="3951288"/>
            <a:ext cx="8413750" cy="0"/>
          </a:xfrm>
          <a:prstGeom prst="line">
            <a:avLst/>
          </a:prstGeom>
          <a:noFill/>
          <a:ln w="12700">
            <a:solidFill>
              <a:schemeClr val="tx1"/>
            </a:solidFill>
            <a:round/>
            <a:headEnd/>
            <a:tailEnd/>
          </a:ln>
          <a:effectLst/>
        </p:spPr>
        <p:txBody>
          <a:bodyPr/>
          <a:lstStyle/>
          <a:p>
            <a:endParaRPr lang="en-US"/>
          </a:p>
        </p:txBody>
      </p:sp>
      <p:pic>
        <p:nvPicPr>
          <p:cNvPr id="133129" name="Picture 9" descr="Attach File command"/>
          <p:cNvPicPr>
            <a:picLocks noGrp="1" noChangeAspect="1" noChangeArrowheads="1"/>
          </p:cNvPicPr>
          <p:nvPr>
            <p:ph sz="half" idx="1"/>
          </p:nvPr>
        </p:nvPicPr>
        <p:blipFill>
          <a:blip r:embed="rId3" cstate="print"/>
          <a:srcRect/>
          <a:stretch>
            <a:fillRect/>
          </a:stretch>
        </p:blipFill>
        <p:spPr>
          <a:xfrm>
            <a:off x="339725" y="947738"/>
            <a:ext cx="5662613" cy="2854325"/>
          </a:xfrm>
          <a:noFill/>
          <a:ln/>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133129"/>
                                        </p:tgtEl>
                                        <p:attrNameLst>
                                          <p:attrName>style.visibility</p:attrName>
                                        </p:attrNameLst>
                                      </p:cBhvr>
                                      <p:to>
                                        <p:strVal val="visible"/>
                                      </p:to>
                                    </p:set>
                                    <p:animEffect transition="in" filter="slide(fromTop)">
                                      <p:cBhvr>
                                        <p:cTn id="7" dur="500"/>
                                        <p:tgtEl>
                                          <p:spTgt spid="133129"/>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33123">
                                            <p:txEl>
                                              <p:pRg st="0" end="0"/>
                                            </p:txEl>
                                          </p:spTgt>
                                        </p:tgtEl>
                                        <p:attrNameLst>
                                          <p:attrName>style.visibility</p:attrName>
                                        </p:attrNameLst>
                                      </p:cBhvr>
                                      <p:to>
                                        <p:strVal val="visible"/>
                                      </p:to>
                                    </p:set>
                                    <p:animEffect transition="in" filter="slide(fromTop)">
                                      <p:cBhvr>
                                        <p:cTn id="12" dur="500"/>
                                        <p:tgtEl>
                                          <p:spTgt spid="13312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133125">
                                            <p:txEl>
                                              <p:pRg st="0" end="0"/>
                                            </p:txEl>
                                          </p:spTgt>
                                        </p:tgtEl>
                                        <p:attrNameLst>
                                          <p:attrName>style.visibility</p:attrName>
                                        </p:attrNameLst>
                                      </p:cBhvr>
                                      <p:to>
                                        <p:strVal val="visible"/>
                                      </p:to>
                                    </p:set>
                                    <p:animEffect transition="in" filter="slide(fromLeft)">
                                      <p:cBhvr>
                                        <p:cTn id="17" dur="500"/>
                                        <p:tgtEl>
                                          <p:spTgt spid="1331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23" grpId="0" build="p" autoUpdateAnimBg="0"/>
      <p:bldP spid="133125" grpId="0" build="p" autoUpdateAnimBg="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5"/>
          <p:cNvSpPr>
            <a:spLocks noGrp="1"/>
          </p:cNvSpPr>
          <p:nvPr>
            <p:ph type="ftr" sz="quarter" idx="11"/>
          </p:nvPr>
        </p:nvSpPr>
        <p:spPr/>
        <p:txBody>
          <a:bodyPr/>
          <a:lstStyle/>
          <a:p>
            <a:r>
              <a:rPr lang="en-US"/>
              <a:t>Get up to speed</a:t>
            </a:r>
          </a:p>
        </p:txBody>
      </p:sp>
      <p:sp>
        <p:nvSpPr>
          <p:cNvPr id="253954" name="Rectangle 2"/>
          <p:cNvSpPr>
            <a:spLocks noGrp="1" noChangeArrowheads="1"/>
          </p:cNvSpPr>
          <p:nvPr>
            <p:ph type="title"/>
          </p:nvPr>
        </p:nvSpPr>
        <p:spPr>
          <a:xfrm>
            <a:off x="211138" y="73025"/>
            <a:ext cx="8027987" cy="614363"/>
          </a:xfrm>
        </p:spPr>
        <p:txBody>
          <a:bodyPr/>
          <a:lstStyle/>
          <a:p>
            <a:r>
              <a:rPr lang="en-US"/>
              <a:t>Include an attachment</a:t>
            </a:r>
          </a:p>
        </p:txBody>
      </p:sp>
      <p:sp>
        <p:nvSpPr>
          <p:cNvPr id="253955" name="Rectangle 3"/>
          <p:cNvSpPr>
            <a:spLocks noChangeArrowheads="1"/>
          </p:cNvSpPr>
          <p:nvPr/>
        </p:nvSpPr>
        <p:spPr bwMode="auto">
          <a:xfrm>
            <a:off x="6119813" y="854075"/>
            <a:ext cx="2744787" cy="773113"/>
          </a:xfrm>
          <a:prstGeom prst="rect">
            <a:avLst/>
          </a:prstGeom>
          <a:noFill/>
          <a:ln w="9525">
            <a:noFill/>
            <a:miter lim="800000"/>
            <a:headEnd/>
            <a:tailEnd/>
          </a:ln>
          <a:effectLst/>
        </p:spPr>
        <p:txBody>
          <a:bodyPr/>
          <a:lstStyle/>
          <a:p>
            <a:pPr>
              <a:spcBef>
                <a:spcPct val="20000"/>
              </a:spcBef>
              <a:spcAft>
                <a:spcPct val="75000"/>
              </a:spcAft>
            </a:pPr>
            <a:r>
              <a:rPr lang="en-US" sz="2000" b="1"/>
              <a:t>Where you’ll find Attach File</a:t>
            </a:r>
            <a:endParaRPr lang="en-US" sz="2000"/>
          </a:p>
        </p:txBody>
      </p:sp>
      <p:sp>
        <p:nvSpPr>
          <p:cNvPr id="253956" name="Rectangle 4"/>
          <p:cNvSpPr>
            <a:spLocks noChangeArrowheads="1"/>
          </p:cNvSpPr>
          <p:nvPr/>
        </p:nvSpPr>
        <p:spPr bwMode="auto">
          <a:xfrm>
            <a:off x="277813" y="3994150"/>
            <a:ext cx="5926137" cy="1579563"/>
          </a:xfrm>
          <a:prstGeom prst="rect">
            <a:avLst/>
          </a:prstGeom>
          <a:noFill/>
          <a:ln w="9525">
            <a:noFill/>
            <a:miter lim="800000"/>
            <a:headEnd/>
            <a:tailEnd/>
          </a:ln>
          <a:effectLst/>
        </p:spPr>
        <p:txBody>
          <a:bodyPr/>
          <a:lstStyle/>
          <a:p>
            <a:pPr>
              <a:spcBef>
                <a:spcPct val="20000"/>
              </a:spcBef>
              <a:spcAft>
                <a:spcPct val="75000"/>
              </a:spcAft>
            </a:pPr>
            <a:r>
              <a:rPr lang="en-US">
                <a:solidFill>
                  <a:srgbClr val="FFCC00"/>
                </a:solidFill>
              </a:rPr>
              <a:t>The picture shows it on the </a:t>
            </a:r>
            <a:r>
              <a:rPr lang="en-US" b="1">
                <a:solidFill>
                  <a:srgbClr val="FFCC00"/>
                </a:solidFill>
              </a:rPr>
              <a:t>Insert</a:t>
            </a:r>
            <a:r>
              <a:rPr lang="en-US">
                <a:solidFill>
                  <a:srgbClr val="FFCC00"/>
                </a:solidFill>
              </a:rPr>
              <a:t> tab.</a:t>
            </a:r>
          </a:p>
        </p:txBody>
      </p:sp>
      <p:sp>
        <p:nvSpPr>
          <p:cNvPr id="253957" name="Line 5"/>
          <p:cNvSpPr>
            <a:spLocks noChangeShapeType="1"/>
          </p:cNvSpPr>
          <p:nvPr/>
        </p:nvSpPr>
        <p:spPr bwMode="auto">
          <a:xfrm>
            <a:off x="339725" y="3951288"/>
            <a:ext cx="8413750" cy="0"/>
          </a:xfrm>
          <a:prstGeom prst="line">
            <a:avLst/>
          </a:prstGeom>
          <a:noFill/>
          <a:ln w="12700">
            <a:solidFill>
              <a:schemeClr val="tx1"/>
            </a:solidFill>
            <a:round/>
            <a:headEnd/>
            <a:tailEnd/>
          </a:ln>
          <a:effectLst/>
        </p:spPr>
        <p:txBody>
          <a:bodyPr/>
          <a:lstStyle/>
          <a:p>
            <a:endParaRPr lang="en-US"/>
          </a:p>
        </p:txBody>
      </p:sp>
      <p:pic>
        <p:nvPicPr>
          <p:cNvPr id="253958" name="Picture 6" descr="Attach File command"/>
          <p:cNvPicPr>
            <a:picLocks noGrp="1" noChangeAspect="1" noChangeArrowheads="1"/>
          </p:cNvPicPr>
          <p:nvPr>
            <p:ph sz="half" idx="1"/>
          </p:nvPr>
        </p:nvPicPr>
        <p:blipFill>
          <a:blip r:embed="rId3" cstate="print"/>
          <a:srcRect/>
          <a:stretch>
            <a:fillRect/>
          </a:stretch>
        </p:blipFill>
        <p:spPr>
          <a:xfrm>
            <a:off x="339725" y="947738"/>
            <a:ext cx="5662613" cy="2854325"/>
          </a:xfrm>
          <a:noFill/>
          <a:ln/>
        </p:spPr>
      </p:pic>
      <p:sp>
        <p:nvSpPr>
          <p:cNvPr id="253959" name="Rectangle 7"/>
          <p:cNvSpPr>
            <a:spLocks noChangeArrowheads="1"/>
          </p:cNvSpPr>
          <p:nvPr/>
        </p:nvSpPr>
        <p:spPr bwMode="auto">
          <a:xfrm>
            <a:off x="6115050" y="1749425"/>
            <a:ext cx="2744788" cy="2897188"/>
          </a:xfrm>
          <a:prstGeom prst="rect">
            <a:avLst/>
          </a:prstGeom>
          <a:noFill/>
          <a:ln w="9525">
            <a:noFill/>
            <a:miter lim="800000"/>
            <a:headEnd/>
            <a:tailEnd/>
          </a:ln>
          <a:effectLst/>
        </p:spPr>
        <p:txBody>
          <a:bodyPr/>
          <a:lstStyle/>
          <a:p>
            <a:pPr>
              <a:spcBef>
                <a:spcPct val="20000"/>
              </a:spcBef>
              <a:spcAft>
                <a:spcPct val="75000"/>
              </a:spcAft>
            </a:pPr>
            <a:r>
              <a:rPr lang="en-US" sz="2000"/>
              <a:t>Including an attachment is a common activity, so you’ll find </a:t>
            </a:r>
            <a:r>
              <a:rPr lang="en-US" sz="2000" b="1"/>
              <a:t>Attach File</a:t>
            </a:r>
            <a:r>
              <a:rPr lang="en-US" sz="2000"/>
              <a:t> on both the </a:t>
            </a:r>
            <a:r>
              <a:rPr lang="en-US" sz="2000" b="1"/>
              <a:t>Message</a:t>
            </a:r>
            <a:r>
              <a:rPr lang="en-US" sz="2000"/>
              <a:t> tab and the </a:t>
            </a:r>
            <a:r>
              <a:rPr lang="en-US" sz="2000" b="1"/>
              <a:t>Insert</a:t>
            </a:r>
            <a:r>
              <a:rPr lang="en-US" sz="2000"/>
              <a:t> tab. </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253955">
                                            <p:txEl>
                                              <p:pRg st="0" end="0"/>
                                            </p:txEl>
                                          </p:spTgt>
                                        </p:tgtEl>
                                        <p:attrNameLst>
                                          <p:attrName>style.visibility</p:attrName>
                                        </p:attrNameLst>
                                      </p:cBhvr>
                                      <p:to>
                                        <p:strVal val="visible"/>
                                      </p:to>
                                    </p:set>
                                    <p:animEffect transition="in" filter="slide(fromTop)">
                                      <p:cBhvr>
                                        <p:cTn id="7" dur="500"/>
                                        <p:tgtEl>
                                          <p:spTgt spid="25395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253959">
                                            <p:txEl>
                                              <p:pRg st="0" end="0"/>
                                            </p:txEl>
                                          </p:spTgt>
                                        </p:tgtEl>
                                        <p:attrNameLst>
                                          <p:attrName>style.visibility</p:attrName>
                                        </p:attrNameLst>
                                      </p:cBhvr>
                                      <p:to>
                                        <p:strVal val="visible"/>
                                      </p:to>
                                    </p:set>
                                    <p:animEffect transition="in" filter="slide(fromTop)">
                                      <p:cBhvr>
                                        <p:cTn id="12" dur="500"/>
                                        <p:tgtEl>
                                          <p:spTgt spid="25395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253956">
                                            <p:txEl>
                                              <p:pRg st="0" end="0"/>
                                            </p:txEl>
                                          </p:spTgt>
                                        </p:tgtEl>
                                        <p:attrNameLst>
                                          <p:attrName>style.visibility</p:attrName>
                                        </p:attrNameLst>
                                      </p:cBhvr>
                                      <p:to>
                                        <p:strVal val="visible"/>
                                      </p:to>
                                    </p:set>
                                    <p:animEffect transition="in" filter="slide(fromLeft)">
                                      <p:cBhvr>
                                        <p:cTn id="17" dur="500"/>
                                        <p:tgtEl>
                                          <p:spTgt spid="25395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3955" grpId="0" build="p" autoUpdateAnimBg="0" advAuto="0"/>
      <p:bldP spid="253956" grpId="0" build="p" autoUpdateAnimBg="0"/>
      <p:bldP spid="253959" grpId="0" build="p" autoUpdateAnimBg="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5"/>
          <p:cNvSpPr>
            <a:spLocks noGrp="1"/>
          </p:cNvSpPr>
          <p:nvPr>
            <p:ph type="ftr" sz="quarter" idx="11"/>
          </p:nvPr>
        </p:nvSpPr>
        <p:spPr/>
        <p:txBody>
          <a:bodyPr/>
          <a:lstStyle/>
          <a:p>
            <a:r>
              <a:rPr lang="en-US"/>
              <a:t>Get up to speed</a:t>
            </a:r>
          </a:p>
        </p:txBody>
      </p:sp>
      <p:sp>
        <p:nvSpPr>
          <p:cNvPr id="257026" name="Rectangle 2"/>
          <p:cNvSpPr>
            <a:spLocks noGrp="1" noChangeArrowheads="1"/>
          </p:cNvSpPr>
          <p:nvPr>
            <p:ph type="title"/>
          </p:nvPr>
        </p:nvSpPr>
        <p:spPr>
          <a:xfrm>
            <a:off x="211138" y="73025"/>
            <a:ext cx="8027987" cy="614363"/>
          </a:xfrm>
        </p:spPr>
        <p:txBody>
          <a:bodyPr/>
          <a:lstStyle/>
          <a:p>
            <a:r>
              <a:rPr lang="en-US"/>
              <a:t>Include an attachment</a:t>
            </a:r>
          </a:p>
        </p:txBody>
      </p:sp>
      <p:sp>
        <p:nvSpPr>
          <p:cNvPr id="257027" name="Rectangle 3"/>
          <p:cNvSpPr>
            <a:spLocks noChangeArrowheads="1"/>
          </p:cNvSpPr>
          <p:nvPr/>
        </p:nvSpPr>
        <p:spPr bwMode="auto">
          <a:xfrm>
            <a:off x="6119813" y="854075"/>
            <a:ext cx="2744787" cy="773113"/>
          </a:xfrm>
          <a:prstGeom prst="rect">
            <a:avLst/>
          </a:prstGeom>
          <a:noFill/>
          <a:ln w="9525">
            <a:noFill/>
            <a:miter lim="800000"/>
            <a:headEnd/>
            <a:tailEnd/>
          </a:ln>
          <a:effectLst/>
        </p:spPr>
        <p:txBody>
          <a:bodyPr/>
          <a:lstStyle/>
          <a:p>
            <a:pPr>
              <a:spcBef>
                <a:spcPct val="20000"/>
              </a:spcBef>
              <a:spcAft>
                <a:spcPct val="75000"/>
              </a:spcAft>
            </a:pPr>
            <a:r>
              <a:rPr lang="en-US" sz="2000" b="1"/>
              <a:t>You can’t attach just anything</a:t>
            </a:r>
          </a:p>
        </p:txBody>
      </p:sp>
      <p:sp>
        <p:nvSpPr>
          <p:cNvPr id="257028" name="Rectangle 4"/>
          <p:cNvSpPr>
            <a:spLocks noChangeArrowheads="1"/>
          </p:cNvSpPr>
          <p:nvPr/>
        </p:nvSpPr>
        <p:spPr bwMode="auto">
          <a:xfrm>
            <a:off x="277813" y="3994150"/>
            <a:ext cx="5926137" cy="1579563"/>
          </a:xfrm>
          <a:prstGeom prst="rect">
            <a:avLst/>
          </a:prstGeom>
          <a:noFill/>
          <a:ln w="9525">
            <a:noFill/>
            <a:miter lim="800000"/>
            <a:headEnd/>
            <a:tailEnd/>
          </a:ln>
          <a:effectLst/>
        </p:spPr>
        <p:txBody>
          <a:bodyPr/>
          <a:lstStyle/>
          <a:p>
            <a:pPr>
              <a:spcBef>
                <a:spcPct val="20000"/>
              </a:spcBef>
              <a:spcAft>
                <a:spcPct val="75000"/>
              </a:spcAft>
            </a:pPr>
            <a:r>
              <a:rPr lang="en-US">
                <a:solidFill>
                  <a:srgbClr val="FFCC00"/>
                </a:solidFill>
              </a:rPr>
              <a:t>This behavior is unchanged from earlier versions. </a:t>
            </a:r>
          </a:p>
          <a:p>
            <a:pPr>
              <a:spcBef>
                <a:spcPct val="20000"/>
              </a:spcBef>
              <a:spcAft>
                <a:spcPct val="75000"/>
              </a:spcAft>
            </a:pPr>
            <a:r>
              <a:rPr lang="en-US">
                <a:solidFill>
                  <a:srgbClr val="FFCC00"/>
                </a:solidFill>
              </a:rPr>
              <a:t>However, you may be interested to know that some file types that were previously blocked are now allowed and some new types have been added to the blocked list.</a:t>
            </a:r>
          </a:p>
        </p:txBody>
      </p:sp>
      <p:sp>
        <p:nvSpPr>
          <p:cNvPr id="257029" name="Line 5"/>
          <p:cNvSpPr>
            <a:spLocks noChangeShapeType="1"/>
          </p:cNvSpPr>
          <p:nvPr/>
        </p:nvSpPr>
        <p:spPr bwMode="auto">
          <a:xfrm>
            <a:off x="339725" y="3951288"/>
            <a:ext cx="8413750" cy="0"/>
          </a:xfrm>
          <a:prstGeom prst="line">
            <a:avLst/>
          </a:prstGeom>
          <a:noFill/>
          <a:ln w="12700">
            <a:solidFill>
              <a:schemeClr val="tx1"/>
            </a:solidFill>
            <a:round/>
            <a:headEnd/>
            <a:tailEnd/>
          </a:ln>
          <a:effectLst/>
        </p:spPr>
        <p:txBody>
          <a:bodyPr/>
          <a:lstStyle/>
          <a:p>
            <a:endParaRPr lang="en-US"/>
          </a:p>
        </p:txBody>
      </p:sp>
      <p:pic>
        <p:nvPicPr>
          <p:cNvPr id="257030" name="Picture 6" descr="Attach File command"/>
          <p:cNvPicPr>
            <a:picLocks noGrp="1" noChangeAspect="1" noChangeArrowheads="1"/>
          </p:cNvPicPr>
          <p:nvPr>
            <p:ph sz="half" idx="1"/>
          </p:nvPr>
        </p:nvPicPr>
        <p:blipFill>
          <a:blip r:embed="rId3" cstate="print"/>
          <a:srcRect/>
          <a:stretch>
            <a:fillRect/>
          </a:stretch>
        </p:blipFill>
        <p:spPr>
          <a:xfrm>
            <a:off x="339725" y="947738"/>
            <a:ext cx="5662613" cy="2854325"/>
          </a:xfrm>
          <a:noFill/>
          <a:ln/>
        </p:spPr>
      </p:pic>
      <p:sp>
        <p:nvSpPr>
          <p:cNvPr id="257031" name="Rectangle 7"/>
          <p:cNvSpPr>
            <a:spLocks noChangeArrowheads="1"/>
          </p:cNvSpPr>
          <p:nvPr/>
        </p:nvSpPr>
        <p:spPr bwMode="auto">
          <a:xfrm>
            <a:off x="6119813" y="1749425"/>
            <a:ext cx="2744787" cy="773113"/>
          </a:xfrm>
          <a:prstGeom prst="rect">
            <a:avLst/>
          </a:prstGeom>
          <a:noFill/>
          <a:ln w="9525">
            <a:noFill/>
            <a:miter lim="800000"/>
            <a:headEnd/>
            <a:tailEnd/>
          </a:ln>
          <a:effectLst/>
        </p:spPr>
        <p:txBody>
          <a:bodyPr/>
          <a:lstStyle/>
          <a:p>
            <a:pPr>
              <a:spcBef>
                <a:spcPct val="20000"/>
              </a:spcBef>
              <a:spcAft>
                <a:spcPct val="75000"/>
              </a:spcAft>
            </a:pPr>
            <a:r>
              <a:rPr lang="en-US" sz="2000"/>
              <a:t>Outlook will block certain types of file attachments. </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257027">
                                            <p:txEl>
                                              <p:pRg st="0" end="0"/>
                                            </p:txEl>
                                          </p:spTgt>
                                        </p:tgtEl>
                                        <p:attrNameLst>
                                          <p:attrName>style.visibility</p:attrName>
                                        </p:attrNameLst>
                                      </p:cBhvr>
                                      <p:to>
                                        <p:strVal val="visible"/>
                                      </p:to>
                                    </p:set>
                                    <p:animEffect transition="in" filter="slide(fromTop)">
                                      <p:cBhvr>
                                        <p:cTn id="7" dur="500"/>
                                        <p:tgtEl>
                                          <p:spTgt spid="25702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257031">
                                            <p:txEl>
                                              <p:pRg st="0" end="0"/>
                                            </p:txEl>
                                          </p:spTgt>
                                        </p:tgtEl>
                                        <p:attrNameLst>
                                          <p:attrName>style.visibility</p:attrName>
                                        </p:attrNameLst>
                                      </p:cBhvr>
                                      <p:to>
                                        <p:strVal val="visible"/>
                                      </p:to>
                                    </p:set>
                                    <p:animEffect transition="in" filter="slide(fromTop)">
                                      <p:cBhvr>
                                        <p:cTn id="12" dur="500"/>
                                        <p:tgtEl>
                                          <p:spTgt spid="25703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257028">
                                            <p:txEl>
                                              <p:pRg st="0" end="0"/>
                                            </p:txEl>
                                          </p:spTgt>
                                        </p:tgtEl>
                                        <p:attrNameLst>
                                          <p:attrName>style.visibility</p:attrName>
                                        </p:attrNameLst>
                                      </p:cBhvr>
                                      <p:to>
                                        <p:strVal val="visible"/>
                                      </p:to>
                                    </p:set>
                                    <p:animEffect transition="in" filter="slide(fromLeft)">
                                      <p:cBhvr>
                                        <p:cTn id="17" dur="500"/>
                                        <p:tgtEl>
                                          <p:spTgt spid="257028">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257028">
                                            <p:txEl>
                                              <p:pRg st="1" end="1"/>
                                            </p:txEl>
                                          </p:spTgt>
                                        </p:tgtEl>
                                        <p:attrNameLst>
                                          <p:attrName>style.visibility</p:attrName>
                                        </p:attrNameLst>
                                      </p:cBhvr>
                                      <p:to>
                                        <p:strVal val="visible"/>
                                      </p:to>
                                    </p:set>
                                    <p:animEffect transition="in" filter="slide(fromLeft)">
                                      <p:cBhvr>
                                        <p:cTn id="22" dur="500"/>
                                        <p:tgtEl>
                                          <p:spTgt spid="25702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7027" grpId="0" build="p" autoUpdateAnimBg="0" advAuto="0"/>
      <p:bldP spid="257028" grpId="0" build="p" autoUpdateAnimBg="0"/>
      <p:bldP spid="257031" grpId="0" build="p" autoUpdateAnimBg="0"/>
    </p:bldLst>
  </p:timing>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 name="Footer Placeholder 5"/>
          <p:cNvSpPr>
            <a:spLocks noGrp="1"/>
          </p:cNvSpPr>
          <p:nvPr>
            <p:ph type="ftr" sz="quarter" idx="11"/>
          </p:nvPr>
        </p:nvSpPr>
        <p:spPr/>
        <p:txBody>
          <a:bodyPr/>
          <a:lstStyle/>
          <a:p>
            <a:r>
              <a:rPr lang="en-US"/>
              <a:t>Get up to speed</a:t>
            </a:r>
          </a:p>
        </p:txBody>
      </p:sp>
      <p:sp>
        <p:nvSpPr>
          <p:cNvPr id="259074" name="Rectangle 2"/>
          <p:cNvSpPr>
            <a:spLocks noGrp="1" noChangeArrowheads="1"/>
          </p:cNvSpPr>
          <p:nvPr>
            <p:ph type="title"/>
          </p:nvPr>
        </p:nvSpPr>
        <p:spPr>
          <a:xfrm>
            <a:off x="239713" y="63500"/>
            <a:ext cx="8904287" cy="614363"/>
          </a:xfrm>
        </p:spPr>
        <p:txBody>
          <a:bodyPr/>
          <a:lstStyle/>
          <a:p>
            <a:r>
              <a:rPr lang="en-US"/>
              <a:t>Include a picture in line with text</a:t>
            </a:r>
          </a:p>
        </p:txBody>
      </p:sp>
      <p:sp>
        <p:nvSpPr>
          <p:cNvPr id="259075" name="Rectangle 3"/>
          <p:cNvSpPr>
            <a:spLocks noChangeArrowheads="1"/>
          </p:cNvSpPr>
          <p:nvPr/>
        </p:nvSpPr>
        <p:spPr bwMode="auto">
          <a:xfrm>
            <a:off x="6119813" y="854075"/>
            <a:ext cx="2744787" cy="2763838"/>
          </a:xfrm>
          <a:prstGeom prst="rect">
            <a:avLst/>
          </a:prstGeom>
          <a:noFill/>
          <a:ln w="9525">
            <a:noFill/>
            <a:miter lim="800000"/>
            <a:headEnd/>
            <a:tailEnd/>
          </a:ln>
          <a:effectLst/>
        </p:spPr>
        <p:txBody>
          <a:bodyPr/>
          <a:lstStyle/>
          <a:p>
            <a:pPr>
              <a:spcBef>
                <a:spcPct val="20000"/>
              </a:spcBef>
              <a:spcAft>
                <a:spcPct val="75000"/>
              </a:spcAft>
            </a:pPr>
            <a:r>
              <a:rPr lang="en-US" sz="2000"/>
              <a:t>In Outlook, it’s easy to send pictures in the body of your e-mail messages instead of as separately attached files. </a:t>
            </a:r>
          </a:p>
          <a:p>
            <a:pPr>
              <a:spcBef>
                <a:spcPct val="20000"/>
              </a:spcBef>
              <a:spcAft>
                <a:spcPct val="75000"/>
              </a:spcAft>
            </a:pPr>
            <a:endParaRPr lang="en-US" sz="2000"/>
          </a:p>
        </p:txBody>
      </p:sp>
      <p:graphicFrame>
        <p:nvGraphicFramePr>
          <p:cNvPr id="259076" name="Object 4"/>
          <p:cNvGraphicFramePr>
            <a:graphicFrameLocks noChangeAspect="1"/>
          </p:cNvGraphicFramePr>
          <p:nvPr/>
        </p:nvGraphicFramePr>
        <p:xfrm>
          <a:off x="339725" y="4535488"/>
          <a:ext cx="269875" cy="303212"/>
        </p:xfrm>
        <a:graphic>
          <a:graphicData uri="http://schemas.openxmlformats.org/presentationml/2006/ole">
            <p:oleObj spid="_x0000_s259076" name="Visio" r:id="rId4" imgW="270231" imgH="303063" progId="">
              <p:embed/>
            </p:oleObj>
          </a:graphicData>
        </a:graphic>
      </p:graphicFrame>
      <p:graphicFrame>
        <p:nvGraphicFramePr>
          <p:cNvPr id="259077" name="Object 5"/>
          <p:cNvGraphicFramePr>
            <a:graphicFrameLocks noChangeAspect="1"/>
          </p:cNvGraphicFramePr>
          <p:nvPr/>
        </p:nvGraphicFramePr>
        <p:xfrm>
          <a:off x="339725" y="4983163"/>
          <a:ext cx="269875" cy="303212"/>
        </p:xfrm>
        <a:graphic>
          <a:graphicData uri="http://schemas.openxmlformats.org/presentationml/2006/ole">
            <p:oleObj spid="_x0000_s259077" name="Visio" r:id="rId5" imgW="270231" imgH="303063" progId="">
              <p:embed/>
            </p:oleObj>
          </a:graphicData>
        </a:graphic>
      </p:graphicFrame>
      <p:sp>
        <p:nvSpPr>
          <p:cNvPr id="259079" name="Line 7"/>
          <p:cNvSpPr>
            <a:spLocks noChangeShapeType="1"/>
          </p:cNvSpPr>
          <p:nvPr/>
        </p:nvSpPr>
        <p:spPr bwMode="auto">
          <a:xfrm>
            <a:off x="339725" y="3951288"/>
            <a:ext cx="8413750" cy="0"/>
          </a:xfrm>
          <a:prstGeom prst="line">
            <a:avLst/>
          </a:prstGeom>
          <a:noFill/>
          <a:ln w="12700">
            <a:solidFill>
              <a:schemeClr val="tx1"/>
            </a:solidFill>
            <a:round/>
            <a:headEnd/>
            <a:tailEnd/>
          </a:ln>
          <a:effectLst/>
        </p:spPr>
        <p:txBody>
          <a:bodyPr/>
          <a:lstStyle/>
          <a:p>
            <a:endParaRPr lang="en-US"/>
          </a:p>
        </p:txBody>
      </p:sp>
      <p:sp>
        <p:nvSpPr>
          <p:cNvPr id="259081" name="Rectangle 9"/>
          <p:cNvSpPr>
            <a:spLocks noChangeArrowheads="1"/>
          </p:cNvSpPr>
          <p:nvPr/>
        </p:nvSpPr>
        <p:spPr bwMode="auto">
          <a:xfrm>
            <a:off x="676275" y="4502150"/>
            <a:ext cx="5940425" cy="1095375"/>
          </a:xfrm>
          <a:prstGeom prst="rect">
            <a:avLst/>
          </a:prstGeom>
          <a:noFill/>
          <a:ln w="9525" algn="ctr">
            <a:noFill/>
            <a:miter lim="800000"/>
            <a:headEnd/>
            <a:tailEnd/>
          </a:ln>
          <a:effectLst/>
        </p:spPr>
        <p:txBody>
          <a:bodyPr>
            <a:spAutoFit/>
          </a:bodyPr>
          <a:lstStyle/>
          <a:p>
            <a:pPr>
              <a:spcBef>
                <a:spcPct val="20000"/>
              </a:spcBef>
              <a:spcAft>
                <a:spcPct val="45000"/>
              </a:spcAft>
            </a:pPr>
            <a:r>
              <a:rPr lang="en-US">
                <a:solidFill>
                  <a:srgbClr val="FFCC00"/>
                </a:solidFill>
              </a:rPr>
              <a:t>Click the </a:t>
            </a:r>
            <a:r>
              <a:rPr lang="en-US" b="1">
                <a:solidFill>
                  <a:srgbClr val="FFCC00"/>
                </a:solidFill>
              </a:rPr>
              <a:t>Picture</a:t>
            </a:r>
            <a:r>
              <a:rPr lang="en-US">
                <a:solidFill>
                  <a:srgbClr val="FFCC00"/>
                </a:solidFill>
              </a:rPr>
              <a:t> command on the </a:t>
            </a:r>
            <a:r>
              <a:rPr lang="en-US" b="1">
                <a:solidFill>
                  <a:srgbClr val="FFCC00"/>
                </a:solidFill>
              </a:rPr>
              <a:t>Insert</a:t>
            </a:r>
            <a:r>
              <a:rPr lang="en-US">
                <a:solidFill>
                  <a:srgbClr val="FFCC00"/>
                </a:solidFill>
              </a:rPr>
              <a:t> tab.</a:t>
            </a:r>
          </a:p>
          <a:p>
            <a:pPr>
              <a:spcBef>
                <a:spcPct val="20000"/>
              </a:spcBef>
              <a:spcAft>
                <a:spcPct val="45000"/>
              </a:spcAft>
            </a:pPr>
            <a:r>
              <a:rPr lang="en-US">
                <a:solidFill>
                  <a:srgbClr val="FFCC00"/>
                </a:solidFill>
              </a:rPr>
              <a:t>As shown in the illustration, you’ll see a picture in the body of the message. </a:t>
            </a:r>
          </a:p>
        </p:txBody>
      </p:sp>
      <p:sp>
        <p:nvSpPr>
          <p:cNvPr id="259082" name="Rectangle 10"/>
          <p:cNvSpPr>
            <a:spLocks noChangeArrowheads="1"/>
          </p:cNvSpPr>
          <p:nvPr/>
        </p:nvSpPr>
        <p:spPr bwMode="auto">
          <a:xfrm>
            <a:off x="277813" y="3994150"/>
            <a:ext cx="5926137" cy="450850"/>
          </a:xfrm>
          <a:prstGeom prst="rect">
            <a:avLst/>
          </a:prstGeom>
          <a:noFill/>
          <a:ln w="9525">
            <a:noFill/>
            <a:miter lim="800000"/>
            <a:headEnd/>
            <a:tailEnd/>
          </a:ln>
          <a:effectLst/>
        </p:spPr>
        <p:txBody>
          <a:bodyPr/>
          <a:lstStyle/>
          <a:p>
            <a:pPr>
              <a:spcBef>
                <a:spcPct val="20000"/>
              </a:spcBef>
              <a:spcAft>
                <a:spcPct val="75000"/>
              </a:spcAft>
            </a:pPr>
            <a:r>
              <a:rPr lang="en-US">
                <a:solidFill>
                  <a:srgbClr val="FFCC00"/>
                </a:solidFill>
              </a:rPr>
              <a:t>To do this:</a:t>
            </a:r>
          </a:p>
        </p:txBody>
      </p:sp>
      <p:pic>
        <p:nvPicPr>
          <p:cNvPr id="259083" name="Picture 11" descr="New message with picture inline with message text; Picture command on Insert tab highlighted"/>
          <p:cNvPicPr>
            <a:picLocks noGrp="1" noChangeAspect="1" noChangeArrowheads="1"/>
          </p:cNvPicPr>
          <p:nvPr>
            <p:ph sz="half" idx="1"/>
          </p:nvPr>
        </p:nvPicPr>
        <p:blipFill>
          <a:blip r:embed="rId6" cstate="print"/>
          <a:srcRect/>
          <a:stretch>
            <a:fillRect/>
          </a:stretch>
        </p:blipFill>
        <p:spPr>
          <a:xfrm>
            <a:off x="350838" y="949325"/>
            <a:ext cx="5651500" cy="2849563"/>
          </a:xfrm>
          <a:noFill/>
          <a:ln/>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259083"/>
                                        </p:tgtEl>
                                        <p:attrNameLst>
                                          <p:attrName>style.visibility</p:attrName>
                                        </p:attrNameLst>
                                      </p:cBhvr>
                                      <p:to>
                                        <p:strVal val="visible"/>
                                      </p:to>
                                    </p:set>
                                    <p:animEffect transition="in" filter="slide(fromTop)">
                                      <p:cBhvr>
                                        <p:cTn id="7" dur="500"/>
                                        <p:tgtEl>
                                          <p:spTgt spid="259083"/>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259075"/>
                                        </p:tgtEl>
                                        <p:attrNameLst>
                                          <p:attrName>style.visibility</p:attrName>
                                        </p:attrNameLst>
                                      </p:cBhvr>
                                      <p:to>
                                        <p:strVal val="visible"/>
                                      </p:to>
                                    </p:set>
                                    <p:animEffect transition="in" filter="slide(fromTop)">
                                      <p:cBhvr>
                                        <p:cTn id="12" dur="500"/>
                                        <p:tgtEl>
                                          <p:spTgt spid="259075"/>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259082">
                                            <p:txEl>
                                              <p:pRg st="0" end="0"/>
                                            </p:txEl>
                                          </p:spTgt>
                                        </p:tgtEl>
                                        <p:attrNameLst>
                                          <p:attrName>style.visibility</p:attrName>
                                        </p:attrNameLst>
                                      </p:cBhvr>
                                      <p:to>
                                        <p:strVal val="visible"/>
                                      </p:to>
                                    </p:set>
                                    <p:animEffect transition="in" filter="slide(fromLeft)">
                                      <p:cBhvr>
                                        <p:cTn id="17" dur="500"/>
                                        <p:tgtEl>
                                          <p:spTgt spid="259082">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259076"/>
                                        </p:tgtEl>
                                        <p:attrNameLst>
                                          <p:attrName>style.visibility</p:attrName>
                                        </p:attrNameLst>
                                      </p:cBhvr>
                                      <p:to>
                                        <p:strVal val="visible"/>
                                      </p:to>
                                    </p:set>
                                    <p:animEffect transition="in" filter="dissolve">
                                      <p:cBhvr>
                                        <p:cTn id="22" dur="500"/>
                                        <p:tgtEl>
                                          <p:spTgt spid="259076"/>
                                        </p:tgtEl>
                                      </p:cBhvr>
                                    </p:animEffect>
                                  </p:childTnLst>
                                </p:cTn>
                              </p:par>
                            </p:childTnLst>
                          </p:cTn>
                        </p:par>
                        <p:par>
                          <p:cTn id="23" fill="hold">
                            <p:stCondLst>
                              <p:cond delay="500"/>
                            </p:stCondLst>
                            <p:childTnLst>
                              <p:par>
                                <p:cTn id="24" presetID="9" presetClass="entr" presetSubtype="0" fill="hold" nodeType="afterEffect">
                                  <p:stCondLst>
                                    <p:cond delay="0"/>
                                  </p:stCondLst>
                                  <p:childTnLst>
                                    <p:set>
                                      <p:cBhvr>
                                        <p:cTn id="25" dur="1" fill="hold">
                                          <p:stCondLst>
                                            <p:cond delay="0"/>
                                          </p:stCondLst>
                                        </p:cTn>
                                        <p:tgtEl>
                                          <p:spTgt spid="259077"/>
                                        </p:tgtEl>
                                        <p:attrNameLst>
                                          <p:attrName>style.visibility</p:attrName>
                                        </p:attrNameLst>
                                      </p:cBhvr>
                                      <p:to>
                                        <p:strVal val="visible"/>
                                      </p:to>
                                    </p:set>
                                    <p:animEffect transition="in" filter="dissolve">
                                      <p:cBhvr>
                                        <p:cTn id="26" dur="500"/>
                                        <p:tgtEl>
                                          <p:spTgt spid="259077"/>
                                        </p:tgtEl>
                                      </p:cBhvr>
                                    </p:animEffect>
                                  </p:childTnLst>
                                </p:cTn>
                              </p:par>
                            </p:childTnLst>
                          </p:cTn>
                        </p:par>
                      </p:childTnLst>
                    </p:cTn>
                  </p:par>
                  <p:par>
                    <p:cTn id="27" fill="hold">
                      <p:stCondLst>
                        <p:cond delay="indefinite"/>
                      </p:stCondLst>
                      <p:childTnLst>
                        <p:par>
                          <p:cTn id="28" fill="hold">
                            <p:stCondLst>
                              <p:cond delay="0"/>
                            </p:stCondLst>
                            <p:childTnLst>
                              <p:par>
                                <p:cTn id="29" presetID="5" presetClass="entr" presetSubtype="10" fill="hold" grpId="0" nodeType="clickEffect">
                                  <p:stCondLst>
                                    <p:cond delay="0"/>
                                  </p:stCondLst>
                                  <p:childTnLst>
                                    <p:set>
                                      <p:cBhvr>
                                        <p:cTn id="30" dur="1" fill="hold">
                                          <p:stCondLst>
                                            <p:cond delay="0"/>
                                          </p:stCondLst>
                                        </p:cTn>
                                        <p:tgtEl>
                                          <p:spTgt spid="259081">
                                            <p:txEl>
                                              <p:pRg st="0" end="0"/>
                                            </p:txEl>
                                          </p:spTgt>
                                        </p:tgtEl>
                                        <p:attrNameLst>
                                          <p:attrName>style.visibility</p:attrName>
                                        </p:attrNameLst>
                                      </p:cBhvr>
                                      <p:to>
                                        <p:strVal val="visible"/>
                                      </p:to>
                                    </p:set>
                                    <p:animEffect transition="in" filter="checkerboard(across)">
                                      <p:cBhvr>
                                        <p:cTn id="31" dur="500"/>
                                        <p:tgtEl>
                                          <p:spTgt spid="259081">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5" presetClass="entr" presetSubtype="10" fill="hold" grpId="0" nodeType="clickEffect">
                                  <p:stCondLst>
                                    <p:cond delay="0"/>
                                  </p:stCondLst>
                                  <p:childTnLst>
                                    <p:set>
                                      <p:cBhvr>
                                        <p:cTn id="35" dur="1" fill="hold">
                                          <p:stCondLst>
                                            <p:cond delay="0"/>
                                          </p:stCondLst>
                                        </p:cTn>
                                        <p:tgtEl>
                                          <p:spTgt spid="259081">
                                            <p:txEl>
                                              <p:pRg st="1" end="1"/>
                                            </p:txEl>
                                          </p:spTgt>
                                        </p:tgtEl>
                                        <p:attrNameLst>
                                          <p:attrName>style.visibility</p:attrName>
                                        </p:attrNameLst>
                                      </p:cBhvr>
                                      <p:to>
                                        <p:strVal val="visible"/>
                                      </p:to>
                                    </p:set>
                                    <p:animEffect transition="in" filter="checkerboard(across)">
                                      <p:cBhvr>
                                        <p:cTn id="36" dur="500"/>
                                        <p:tgtEl>
                                          <p:spTgt spid="25908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9075" grpId="0" autoUpdateAnimBg="0"/>
      <p:bldP spid="259081" grpId="0" build="p" autoUpdateAnimBg="0"/>
      <p:bldP spid="259082" grpId="0" build="p" autoUpdateAnimBg="0"/>
    </p:bldLst>
  </p:timing>
</p:sld>
</file>

<file path=ppt/slides/slide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 name="Footer Placeholder 5"/>
          <p:cNvSpPr>
            <a:spLocks noGrp="1"/>
          </p:cNvSpPr>
          <p:nvPr>
            <p:ph type="ftr" sz="quarter" idx="11"/>
          </p:nvPr>
        </p:nvSpPr>
        <p:spPr/>
        <p:txBody>
          <a:bodyPr/>
          <a:lstStyle/>
          <a:p>
            <a:r>
              <a:rPr lang="en-US"/>
              <a:t>Get up to speed</a:t>
            </a:r>
          </a:p>
        </p:txBody>
      </p:sp>
      <p:sp>
        <p:nvSpPr>
          <p:cNvPr id="261122" name="Rectangle 2"/>
          <p:cNvSpPr>
            <a:spLocks noGrp="1" noChangeArrowheads="1"/>
          </p:cNvSpPr>
          <p:nvPr>
            <p:ph type="title"/>
          </p:nvPr>
        </p:nvSpPr>
        <p:spPr>
          <a:xfrm>
            <a:off x="239713" y="63500"/>
            <a:ext cx="8904287" cy="614363"/>
          </a:xfrm>
        </p:spPr>
        <p:txBody>
          <a:bodyPr/>
          <a:lstStyle/>
          <a:p>
            <a:r>
              <a:rPr lang="en-US"/>
              <a:t>Picture this: tabs that come and go</a:t>
            </a:r>
          </a:p>
        </p:txBody>
      </p:sp>
      <p:sp>
        <p:nvSpPr>
          <p:cNvPr id="261123" name="Rectangle 3"/>
          <p:cNvSpPr>
            <a:spLocks noChangeArrowheads="1"/>
          </p:cNvSpPr>
          <p:nvPr/>
        </p:nvSpPr>
        <p:spPr bwMode="auto">
          <a:xfrm>
            <a:off x="6119813" y="854075"/>
            <a:ext cx="2744787" cy="2763838"/>
          </a:xfrm>
          <a:prstGeom prst="rect">
            <a:avLst/>
          </a:prstGeom>
          <a:noFill/>
          <a:ln w="9525">
            <a:noFill/>
            <a:miter lim="800000"/>
            <a:headEnd/>
            <a:tailEnd/>
          </a:ln>
          <a:effectLst/>
        </p:spPr>
        <p:txBody>
          <a:bodyPr/>
          <a:lstStyle/>
          <a:p>
            <a:pPr>
              <a:spcBef>
                <a:spcPct val="20000"/>
              </a:spcBef>
              <a:spcAft>
                <a:spcPct val="75000"/>
              </a:spcAft>
            </a:pPr>
            <a:r>
              <a:rPr lang="en-US" sz="2000"/>
              <a:t>The discussion of pictures provides an opportunity to explain one more thing about the Ribbon: </a:t>
            </a:r>
          </a:p>
          <a:p>
            <a:pPr>
              <a:spcBef>
                <a:spcPct val="20000"/>
              </a:spcBef>
              <a:spcAft>
                <a:spcPct val="75000"/>
              </a:spcAft>
            </a:pPr>
            <a:r>
              <a:rPr lang="en-US" sz="2000"/>
              <a:t>Some tabs only appear when you do specific tasks. </a:t>
            </a:r>
          </a:p>
        </p:txBody>
      </p:sp>
      <p:graphicFrame>
        <p:nvGraphicFramePr>
          <p:cNvPr id="261124" name="Object 4"/>
          <p:cNvGraphicFramePr>
            <a:graphicFrameLocks noChangeAspect="1"/>
          </p:cNvGraphicFramePr>
          <p:nvPr/>
        </p:nvGraphicFramePr>
        <p:xfrm>
          <a:off x="339725" y="4535488"/>
          <a:ext cx="269875" cy="303212"/>
        </p:xfrm>
        <a:graphic>
          <a:graphicData uri="http://schemas.openxmlformats.org/presentationml/2006/ole">
            <p:oleObj spid="_x0000_s261124" name="Visio" r:id="rId4" imgW="270231" imgH="303063" progId="">
              <p:embed/>
            </p:oleObj>
          </a:graphicData>
        </a:graphic>
      </p:graphicFrame>
      <p:graphicFrame>
        <p:nvGraphicFramePr>
          <p:cNvPr id="261125" name="Object 5"/>
          <p:cNvGraphicFramePr>
            <a:graphicFrameLocks noChangeAspect="1"/>
          </p:cNvGraphicFramePr>
          <p:nvPr/>
        </p:nvGraphicFramePr>
        <p:xfrm>
          <a:off x="339725" y="4983163"/>
          <a:ext cx="269875" cy="303212"/>
        </p:xfrm>
        <a:graphic>
          <a:graphicData uri="http://schemas.openxmlformats.org/presentationml/2006/ole">
            <p:oleObj spid="_x0000_s261125" name="Visio" r:id="rId5" imgW="270231" imgH="303063" progId="">
              <p:embed/>
            </p:oleObj>
          </a:graphicData>
        </a:graphic>
      </p:graphicFrame>
      <p:graphicFrame>
        <p:nvGraphicFramePr>
          <p:cNvPr id="261126" name="Object 6"/>
          <p:cNvGraphicFramePr>
            <a:graphicFrameLocks noChangeAspect="1"/>
          </p:cNvGraphicFramePr>
          <p:nvPr/>
        </p:nvGraphicFramePr>
        <p:xfrm>
          <a:off x="339725" y="5446713"/>
          <a:ext cx="269875" cy="303212"/>
        </p:xfrm>
        <a:graphic>
          <a:graphicData uri="http://schemas.openxmlformats.org/presentationml/2006/ole">
            <p:oleObj spid="_x0000_s261126" name="Visio" r:id="rId6" imgW="270231" imgH="303063" progId="">
              <p:embed/>
            </p:oleObj>
          </a:graphicData>
        </a:graphic>
      </p:graphicFrame>
      <p:sp>
        <p:nvSpPr>
          <p:cNvPr id="261127" name="Line 7"/>
          <p:cNvSpPr>
            <a:spLocks noChangeShapeType="1"/>
          </p:cNvSpPr>
          <p:nvPr/>
        </p:nvSpPr>
        <p:spPr bwMode="auto">
          <a:xfrm>
            <a:off x="339725" y="3951288"/>
            <a:ext cx="8413750" cy="0"/>
          </a:xfrm>
          <a:prstGeom prst="line">
            <a:avLst/>
          </a:prstGeom>
          <a:noFill/>
          <a:ln w="12700">
            <a:solidFill>
              <a:schemeClr val="tx1"/>
            </a:solidFill>
            <a:round/>
            <a:headEnd/>
            <a:tailEnd/>
          </a:ln>
          <a:effectLst/>
        </p:spPr>
        <p:txBody>
          <a:bodyPr/>
          <a:lstStyle/>
          <a:p>
            <a:endParaRPr lang="en-US"/>
          </a:p>
        </p:txBody>
      </p:sp>
      <p:sp>
        <p:nvSpPr>
          <p:cNvPr id="261129" name="Rectangle 9"/>
          <p:cNvSpPr>
            <a:spLocks noChangeArrowheads="1"/>
          </p:cNvSpPr>
          <p:nvPr/>
        </p:nvSpPr>
        <p:spPr bwMode="auto">
          <a:xfrm>
            <a:off x="676275" y="4502150"/>
            <a:ext cx="5940425" cy="1549400"/>
          </a:xfrm>
          <a:prstGeom prst="rect">
            <a:avLst/>
          </a:prstGeom>
          <a:noFill/>
          <a:ln w="9525" algn="ctr">
            <a:noFill/>
            <a:miter lim="800000"/>
            <a:headEnd/>
            <a:tailEnd/>
          </a:ln>
          <a:effectLst/>
        </p:spPr>
        <p:txBody>
          <a:bodyPr>
            <a:spAutoFit/>
          </a:bodyPr>
          <a:lstStyle/>
          <a:p>
            <a:pPr>
              <a:spcBef>
                <a:spcPct val="20000"/>
              </a:spcBef>
              <a:spcAft>
                <a:spcPct val="45000"/>
              </a:spcAft>
            </a:pPr>
            <a:r>
              <a:rPr lang="en-US">
                <a:solidFill>
                  <a:srgbClr val="FFCC00"/>
                </a:solidFill>
              </a:rPr>
              <a:t>Select a picture that you’ve inserted into a message…</a:t>
            </a:r>
          </a:p>
          <a:p>
            <a:pPr>
              <a:spcBef>
                <a:spcPct val="20000"/>
              </a:spcBef>
              <a:spcAft>
                <a:spcPct val="45000"/>
              </a:spcAft>
            </a:pPr>
            <a:r>
              <a:rPr lang="en-US">
                <a:solidFill>
                  <a:srgbClr val="FFCC00"/>
                </a:solidFill>
              </a:rPr>
              <a:t>…you’ll see that </a:t>
            </a:r>
            <a:r>
              <a:rPr lang="en-US" b="1">
                <a:solidFill>
                  <a:srgbClr val="FFCC00"/>
                </a:solidFill>
              </a:rPr>
              <a:t>Picture Tools</a:t>
            </a:r>
            <a:r>
              <a:rPr lang="en-US">
                <a:solidFill>
                  <a:srgbClr val="FFCC00"/>
                </a:solidFill>
              </a:rPr>
              <a:t> appear on the Ribbon.</a:t>
            </a:r>
          </a:p>
          <a:p>
            <a:pPr>
              <a:spcBef>
                <a:spcPct val="20000"/>
              </a:spcBef>
              <a:spcAft>
                <a:spcPct val="45000"/>
              </a:spcAft>
            </a:pPr>
            <a:r>
              <a:rPr lang="en-US">
                <a:solidFill>
                  <a:srgbClr val="FFCC00"/>
                </a:solidFill>
              </a:rPr>
              <a:t>The </a:t>
            </a:r>
            <a:r>
              <a:rPr lang="en-US" b="1">
                <a:solidFill>
                  <a:srgbClr val="FFCC00"/>
                </a:solidFill>
              </a:rPr>
              <a:t>Format</a:t>
            </a:r>
            <a:r>
              <a:rPr lang="en-US">
                <a:solidFill>
                  <a:srgbClr val="FFCC00"/>
                </a:solidFill>
              </a:rPr>
              <a:t> tab includes commands that you can use to edit the picture before you send it.</a:t>
            </a:r>
          </a:p>
        </p:txBody>
      </p:sp>
      <p:sp>
        <p:nvSpPr>
          <p:cNvPr id="261130" name="Rectangle 10"/>
          <p:cNvSpPr>
            <a:spLocks noChangeArrowheads="1"/>
          </p:cNvSpPr>
          <p:nvPr/>
        </p:nvSpPr>
        <p:spPr bwMode="auto">
          <a:xfrm>
            <a:off x="277813" y="3994150"/>
            <a:ext cx="5926137" cy="450850"/>
          </a:xfrm>
          <a:prstGeom prst="rect">
            <a:avLst/>
          </a:prstGeom>
          <a:noFill/>
          <a:ln w="9525">
            <a:noFill/>
            <a:miter lim="800000"/>
            <a:headEnd/>
            <a:tailEnd/>
          </a:ln>
          <a:effectLst/>
        </p:spPr>
        <p:txBody>
          <a:bodyPr/>
          <a:lstStyle/>
          <a:p>
            <a:pPr>
              <a:spcBef>
                <a:spcPct val="20000"/>
              </a:spcBef>
              <a:spcAft>
                <a:spcPct val="75000"/>
              </a:spcAft>
            </a:pPr>
            <a:r>
              <a:rPr lang="en-US">
                <a:solidFill>
                  <a:srgbClr val="FFCC00"/>
                </a:solidFill>
              </a:rPr>
              <a:t>For example, when you:</a:t>
            </a:r>
          </a:p>
        </p:txBody>
      </p:sp>
      <p:pic>
        <p:nvPicPr>
          <p:cNvPr id="261131" name="Picture 11" descr="E-mail message showing inline picture selected, Picture Tools, and Format tab"/>
          <p:cNvPicPr>
            <a:picLocks noGrp="1" noChangeAspect="1" noChangeArrowheads="1"/>
          </p:cNvPicPr>
          <p:nvPr>
            <p:ph sz="half" idx="1"/>
          </p:nvPr>
        </p:nvPicPr>
        <p:blipFill>
          <a:blip r:embed="rId7" cstate="print"/>
          <a:srcRect/>
          <a:stretch>
            <a:fillRect/>
          </a:stretch>
        </p:blipFill>
        <p:spPr>
          <a:xfrm>
            <a:off x="350838" y="949325"/>
            <a:ext cx="5651500" cy="2849563"/>
          </a:xfrm>
          <a:noFill/>
          <a:ln/>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261131"/>
                                        </p:tgtEl>
                                        <p:attrNameLst>
                                          <p:attrName>style.visibility</p:attrName>
                                        </p:attrNameLst>
                                      </p:cBhvr>
                                      <p:to>
                                        <p:strVal val="visible"/>
                                      </p:to>
                                    </p:set>
                                    <p:animEffect transition="in" filter="slide(fromTop)">
                                      <p:cBhvr>
                                        <p:cTn id="7" dur="500"/>
                                        <p:tgtEl>
                                          <p:spTgt spid="261131"/>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261123">
                                            <p:txEl>
                                              <p:pRg st="0" end="0"/>
                                            </p:txEl>
                                          </p:spTgt>
                                        </p:tgtEl>
                                        <p:attrNameLst>
                                          <p:attrName>style.visibility</p:attrName>
                                        </p:attrNameLst>
                                      </p:cBhvr>
                                      <p:to>
                                        <p:strVal val="visible"/>
                                      </p:to>
                                    </p:set>
                                    <p:animEffect transition="in" filter="slide(fromTop)">
                                      <p:cBhvr>
                                        <p:cTn id="12" dur="500"/>
                                        <p:tgtEl>
                                          <p:spTgt spid="26112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1" fill="hold" grpId="0" nodeType="clickEffect">
                                  <p:stCondLst>
                                    <p:cond delay="0"/>
                                  </p:stCondLst>
                                  <p:childTnLst>
                                    <p:set>
                                      <p:cBhvr>
                                        <p:cTn id="16" dur="1" fill="hold">
                                          <p:stCondLst>
                                            <p:cond delay="0"/>
                                          </p:stCondLst>
                                        </p:cTn>
                                        <p:tgtEl>
                                          <p:spTgt spid="261123">
                                            <p:txEl>
                                              <p:pRg st="1" end="1"/>
                                            </p:txEl>
                                          </p:spTgt>
                                        </p:tgtEl>
                                        <p:attrNameLst>
                                          <p:attrName>style.visibility</p:attrName>
                                        </p:attrNameLst>
                                      </p:cBhvr>
                                      <p:to>
                                        <p:strVal val="visible"/>
                                      </p:to>
                                    </p:set>
                                    <p:animEffect transition="in" filter="slide(fromTop)">
                                      <p:cBhvr>
                                        <p:cTn id="17" dur="500"/>
                                        <p:tgtEl>
                                          <p:spTgt spid="26112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261130">
                                            <p:txEl>
                                              <p:pRg st="0" end="0"/>
                                            </p:txEl>
                                          </p:spTgt>
                                        </p:tgtEl>
                                        <p:attrNameLst>
                                          <p:attrName>style.visibility</p:attrName>
                                        </p:attrNameLst>
                                      </p:cBhvr>
                                      <p:to>
                                        <p:strVal val="visible"/>
                                      </p:to>
                                    </p:set>
                                    <p:animEffect transition="in" filter="slide(fromLeft)">
                                      <p:cBhvr>
                                        <p:cTn id="22" dur="500"/>
                                        <p:tgtEl>
                                          <p:spTgt spid="261130">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261124"/>
                                        </p:tgtEl>
                                        <p:attrNameLst>
                                          <p:attrName>style.visibility</p:attrName>
                                        </p:attrNameLst>
                                      </p:cBhvr>
                                      <p:to>
                                        <p:strVal val="visible"/>
                                      </p:to>
                                    </p:set>
                                    <p:animEffect transition="in" filter="dissolve">
                                      <p:cBhvr>
                                        <p:cTn id="27" dur="500"/>
                                        <p:tgtEl>
                                          <p:spTgt spid="261124"/>
                                        </p:tgtEl>
                                      </p:cBhvr>
                                    </p:animEffect>
                                  </p:childTnLst>
                                </p:cTn>
                              </p:par>
                            </p:childTnLst>
                          </p:cTn>
                        </p:par>
                        <p:par>
                          <p:cTn id="28" fill="hold">
                            <p:stCondLst>
                              <p:cond delay="500"/>
                            </p:stCondLst>
                            <p:childTnLst>
                              <p:par>
                                <p:cTn id="29" presetID="9" presetClass="entr" presetSubtype="0" fill="hold" nodeType="afterEffect">
                                  <p:stCondLst>
                                    <p:cond delay="0"/>
                                  </p:stCondLst>
                                  <p:childTnLst>
                                    <p:set>
                                      <p:cBhvr>
                                        <p:cTn id="30" dur="1" fill="hold">
                                          <p:stCondLst>
                                            <p:cond delay="0"/>
                                          </p:stCondLst>
                                        </p:cTn>
                                        <p:tgtEl>
                                          <p:spTgt spid="261125"/>
                                        </p:tgtEl>
                                        <p:attrNameLst>
                                          <p:attrName>style.visibility</p:attrName>
                                        </p:attrNameLst>
                                      </p:cBhvr>
                                      <p:to>
                                        <p:strVal val="visible"/>
                                      </p:to>
                                    </p:set>
                                    <p:animEffect transition="in" filter="dissolve">
                                      <p:cBhvr>
                                        <p:cTn id="31" dur="500"/>
                                        <p:tgtEl>
                                          <p:spTgt spid="261125"/>
                                        </p:tgtEl>
                                      </p:cBhvr>
                                    </p:animEffect>
                                  </p:childTnLst>
                                </p:cTn>
                              </p:par>
                            </p:childTnLst>
                          </p:cTn>
                        </p:par>
                        <p:par>
                          <p:cTn id="32" fill="hold">
                            <p:stCondLst>
                              <p:cond delay="1000"/>
                            </p:stCondLst>
                            <p:childTnLst>
                              <p:par>
                                <p:cTn id="33" presetID="9" presetClass="entr" presetSubtype="0" fill="hold" nodeType="afterEffect">
                                  <p:stCondLst>
                                    <p:cond delay="0"/>
                                  </p:stCondLst>
                                  <p:childTnLst>
                                    <p:set>
                                      <p:cBhvr>
                                        <p:cTn id="34" dur="1" fill="hold">
                                          <p:stCondLst>
                                            <p:cond delay="0"/>
                                          </p:stCondLst>
                                        </p:cTn>
                                        <p:tgtEl>
                                          <p:spTgt spid="261126"/>
                                        </p:tgtEl>
                                        <p:attrNameLst>
                                          <p:attrName>style.visibility</p:attrName>
                                        </p:attrNameLst>
                                      </p:cBhvr>
                                      <p:to>
                                        <p:strVal val="visible"/>
                                      </p:to>
                                    </p:set>
                                    <p:animEffect transition="in" filter="dissolve">
                                      <p:cBhvr>
                                        <p:cTn id="35" dur="500"/>
                                        <p:tgtEl>
                                          <p:spTgt spid="261126"/>
                                        </p:tgtEl>
                                      </p:cBhvr>
                                    </p:animEffect>
                                  </p:childTnLst>
                                </p:cTn>
                              </p:par>
                            </p:childTnLst>
                          </p:cTn>
                        </p:par>
                      </p:childTnLst>
                    </p:cTn>
                  </p:par>
                  <p:par>
                    <p:cTn id="36" fill="hold">
                      <p:stCondLst>
                        <p:cond delay="indefinite"/>
                      </p:stCondLst>
                      <p:childTnLst>
                        <p:par>
                          <p:cTn id="37" fill="hold">
                            <p:stCondLst>
                              <p:cond delay="0"/>
                            </p:stCondLst>
                            <p:childTnLst>
                              <p:par>
                                <p:cTn id="38" presetID="5" presetClass="entr" presetSubtype="10" fill="hold" grpId="0" nodeType="clickEffect">
                                  <p:stCondLst>
                                    <p:cond delay="0"/>
                                  </p:stCondLst>
                                  <p:childTnLst>
                                    <p:set>
                                      <p:cBhvr>
                                        <p:cTn id="39" dur="1" fill="hold">
                                          <p:stCondLst>
                                            <p:cond delay="0"/>
                                          </p:stCondLst>
                                        </p:cTn>
                                        <p:tgtEl>
                                          <p:spTgt spid="261129">
                                            <p:txEl>
                                              <p:pRg st="0" end="0"/>
                                            </p:txEl>
                                          </p:spTgt>
                                        </p:tgtEl>
                                        <p:attrNameLst>
                                          <p:attrName>style.visibility</p:attrName>
                                        </p:attrNameLst>
                                      </p:cBhvr>
                                      <p:to>
                                        <p:strVal val="visible"/>
                                      </p:to>
                                    </p:set>
                                    <p:animEffect transition="in" filter="checkerboard(across)">
                                      <p:cBhvr>
                                        <p:cTn id="40" dur="500"/>
                                        <p:tgtEl>
                                          <p:spTgt spid="261129">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5" presetClass="entr" presetSubtype="10" fill="hold" grpId="0" nodeType="clickEffect">
                                  <p:stCondLst>
                                    <p:cond delay="0"/>
                                  </p:stCondLst>
                                  <p:childTnLst>
                                    <p:set>
                                      <p:cBhvr>
                                        <p:cTn id="44" dur="1" fill="hold">
                                          <p:stCondLst>
                                            <p:cond delay="0"/>
                                          </p:stCondLst>
                                        </p:cTn>
                                        <p:tgtEl>
                                          <p:spTgt spid="261129">
                                            <p:txEl>
                                              <p:pRg st="1" end="1"/>
                                            </p:txEl>
                                          </p:spTgt>
                                        </p:tgtEl>
                                        <p:attrNameLst>
                                          <p:attrName>style.visibility</p:attrName>
                                        </p:attrNameLst>
                                      </p:cBhvr>
                                      <p:to>
                                        <p:strVal val="visible"/>
                                      </p:to>
                                    </p:set>
                                    <p:animEffect transition="in" filter="checkerboard(across)">
                                      <p:cBhvr>
                                        <p:cTn id="45" dur="500"/>
                                        <p:tgtEl>
                                          <p:spTgt spid="261129">
                                            <p:txEl>
                                              <p:pRg st="1" end="1"/>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5" presetClass="entr" presetSubtype="10" fill="hold" grpId="0" nodeType="clickEffect">
                                  <p:stCondLst>
                                    <p:cond delay="0"/>
                                  </p:stCondLst>
                                  <p:childTnLst>
                                    <p:set>
                                      <p:cBhvr>
                                        <p:cTn id="49" dur="1" fill="hold">
                                          <p:stCondLst>
                                            <p:cond delay="0"/>
                                          </p:stCondLst>
                                        </p:cTn>
                                        <p:tgtEl>
                                          <p:spTgt spid="261129">
                                            <p:txEl>
                                              <p:pRg st="2" end="2"/>
                                            </p:txEl>
                                          </p:spTgt>
                                        </p:tgtEl>
                                        <p:attrNameLst>
                                          <p:attrName>style.visibility</p:attrName>
                                        </p:attrNameLst>
                                      </p:cBhvr>
                                      <p:to>
                                        <p:strVal val="visible"/>
                                      </p:to>
                                    </p:set>
                                    <p:animEffect transition="in" filter="checkerboard(across)">
                                      <p:cBhvr>
                                        <p:cTn id="50" dur="500"/>
                                        <p:tgtEl>
                                          <p:spTgt spid="26112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1123" grpId="0" build="p" autoUpdateAnimBg="0"/>
      <p:bldP spid="261129" grpId="0" build="p" autoUpdateAnimBg="0"/>
      <p:bldP spid="261130" grpId="0" build="p" autoUpdateAnimBg="0"/>
    </p:bldLst>
  </p:timing>
</p:sld>
</file>

<file path=ppt/slides/slide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Get up to speed</a:t>
            </a:r>
          </a:p>
        </p:txBody>
      </p:sp>
      <p:sp>
        <p:nvSpPr>
          <p:cNvPr id="247810" name="Rectangle 2"/>
          <p:cNvSpPr>
            <a:spLocks noGrp="1" noChangeArrowheads="1"/>
          </p:cNvSpPr>
          <p:nvPr>
            <p:ph type="title"/>
          </p:nvPr>
        </p:nvSpPr>
        <p:spPr>
          <a:xfrm>
            <a:off x="211138" y="73025"/>
            <a:ext cx="8027987" cy="614363"/>
          </a:xfrm>
        </p:spPr>
        <p:txBody>
          <a:bodyPr/>
          <a:lstStyle/>
          <a:p>
            <a:r>
              <a:rPr lang="en-US"/>
              <a:t>Preview attachments before you open them</a:t>
            </a:r>
          </a:p>
        </p:txBody>
      </p:sp>
      <p:sp>
        <p:nvSpPr>
          <p:cNvPr id="247811" name="Rectangle 3"/>
          <p:cNvSpPr>
            <a:spLocks noChangeArrowheads="1"/>
          </p:cNvSpPr>
          <p:nvPr/>
        </p:nvSpPr>
        <p:spPr bwMode="auto">
          <a:xfrm>
            <a:off x="6119813" y="854075"/>
            <a:ext cx="2744787" cy="2960688"/>
          </a:xfrm>
          <a:prstGeom prst="rect">
            <a:avLst/>
          </a:prstGeom>
          <a:noFill/>
          <a:ln w="9525">
            <a:noFill/>
            <a:miter lim="800000"/>
            <a:headEnd/>
            <a:tailEnd/>
          </a:ln>
          <a:effectLst/>
        </p:spPr>
        <p:txBody>
          <a:bodyPr/>
          <a:lstStyle/>
          <a:p>
            <a:pPr>
              <a:spcBef>
                <a:spcPct val="20000"/>
              </a:spcBef>
              <a:spcAft>
                <a:spcPct val="75000"/>
              </a:spcAft>
            </a:pPr>
            <a:r>
              <a:rPr lang="en-US" sz="2000"/>
              <a:t>In Outlook 2007, you’ll receive attachments just as you did in earlier versions.</a:t>
            </a:r>
          </a:p>
          <a:p>
            <a:pPr>
              <a:spcBef>
                <a:spcPct val="20000"/>
              </a:spcBef>
              <a:spcAft>
                <a:spcPct val="75000"/>
              </a:spcAft>
            </a:pPr>
            <a:r>
              <a:rPr lang="en-US" sz="2000"/>
              <a:t>And now, some attached files can be previewed right from the Reading Pane. </a:t>
            </a:r>
          </a:p>
        </p:txBody>
      </p:sp>
      <p:sp>
        <p:nvSpPr>
          <p:cNvPr id="247813" name="Rectangle 5"/>
          <p:cNvSpPr>
            <a:spLocks noChangeArrowheads="1"/>
          </p:cNvSpPr>
          <p:nvPr/>
        </p:nvSpPr>
        <p:spPr bwMode="auto">
          <a:xfrm>
            <a:off x="277813" y="3994150"/>
            <a:ext cx="5926137" cy="2105025"/>
          </a:xfrm>
          <a:prstGeom prst="rect">
            <a:avLst/>
          </a:prstGeom>
          <a:noFill/>
          <a:ln w="9525">
            <a:noFill/>
            <a:miter lim="800000"/>
            <a:headEnd/>
            <a:tailEnd/>
          </a:ln>
          <a:effectLst/>
        </p:spPr>
        <p:txBody>
          <a:bodyPr/>
          <a:lstStyle/>
          <a:p>
            <a:pPr>
              <a:spcBef>
                <a:spcPct val="20000"/>
              </a:spcBef>
              <a:spcAft>
                <a:spcPct val="75000"/>
              </a:spcAft>
            </a:pPr>
            <a:r>
              <a:rPr lang="en-US">
                <a:solidFill>
                  <a:srgbClr val="FFCC00"/>
                </a:solidFill>
              </a:rPr>
              <a:t>Suppose someone sends you two Microsoft Office Visio</a:t>
            </a:r>
            <a:r>
              <a:rPr lang="en-US" baseline="30000">
                <a:solidFill>
                  <a:srgbClr val="FFCC00"/>
                </a:solidFill>
                <a:cs typeface="Arial" charset="0"/>
              </a:rPr>
              <a:t>®</a:t>
            </a:r>
            <a:r>
              <a:rPr lang="en-US">
                <a:solidFill>
                  <a:srgbClr val="FFCC00"/>
                </a:solidFill>
              </a:rPr>
              <a:t> diagrams as attachments, but you only care about the one that shows the new training room in your building.</a:t>
            </a:r>
          </a:p>
          <a:p>
            <a:pPr>
              <a:spcBef>
                <a:spcPct val="20000"/>
              </a:spcBef>
              <a:spcAft>
                <a:spcPct val="75000"/>
              </a:spcAft>
            </a:pPr>
            <a:r>
              <a:rPr lang="en-US">
                <a:solidFill>
                  <a:srgbClr val="FFCC00"/>
                </a:solidFill>
              </a:rPr>
              <a:t>How could you quickly decide which file to open or save to your hard disk?</a:t>
            </a:r>
          </a:p>
        </p:txBody>
      </p:sp>
      <p:sp>
        <p:nvSpPr>
          <p:cNvPr id="247815" name="Line 7"/>
          <p:cNvSpPr>
            <a:spLocks noChangeShapeType="1"/>
          </p:cNvSpPr>
          <p:nvPr/>
        </p:nvSpPr>
        <p:spPr bwMode="auto">
          <a:xfrm>
            <a:off x="339725" y="3951288"/>
            <a:ext cx="8413750" cy="0"/>
          </a:xfrm>
          <a:prstGeom prst="line">
            <a:avLst/>
          </a:prstGeom>
          <a:noFill/>
          <a:ln w="12700">
            <a:solidFill>
              <a:schemeClr val="tx1"/>
            </a:solidFill>
            <a:round/>
            <a:headEnd/>
            <a:tailEnd/>
          </a:ln>
          <a:effectLst/>
        </p:spPr>
        <p:txBody>
          <a:bodyPr/>
          <a:lstStyle/>
          <a:p>
            <a:endParaRPr lang="en-US"/>
          </a:p>
        </p:txBody>
      </p:sp>
      <p:pic>
        <p:nvPicPr>
          <p:cNvPr id="247816" name="Picture 8" descr="Attachment previewed in the Reading Pane"/>
          <p:cNvPicPr>
            <a:picLocks noGrp="1" noChangeAspect="1" noChangeArrowheads="1"/>
          </p:cNvPicPr>
          <p:nvPr>
            <p:ph sz="half" idx="1"/>
          </p:nvPr>
        </p:nvPicPr>
        <p:blipFill>
          <a:blip r:embed="rId3" cstate="print"/>
          <a:srcRect/>
          <a:stretch>
            <a:fillRect/>
          </a:stretch>
        </p:blipFill>
        <p:spPr>
          <a:xfrm>
            <a:off x="339725" y="947738"/>
            <a:ext cx="5662613" cy="2854325"/>
          </a:xfrm>
          <a:noFill/>
          <a:ln/>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247816"/>
                                        </p:tgtEl>
                                        <p:attrNameLst>
                                          <p:attrName>style.visibility</p:attrName>
                                        </p:attrNameLst>
                                      </p:cBhvr>
                                      <p:to>
                                        <p:strVal val="visible"/>
                                      </p:to>
                                    </p:set>
                                    <p:animEffect transition="in" filter="slide(fromTop)">
                                      <p:cBhvr>
                                        <p:cTn id="7" dur="500"/>
                                        <p:tgtEl>
                                          <p:spTgt spid="247816"/>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247811">
                                            <p:txEl>
                                              <p:pRg st="0" end="0"/>
                                            </p:txEl>
                                          </p:spTgt>
                                        </p:tgtEl>
                                        <p:attrNameLst>
                                          <p:attrName>style.visibility</p:attrName>
                                        </p:attrNameLst>
                                      </p:cBhvr>
                                      <p:to>
                                        <p:strVal val="visible"/>
                                      </p:to>
                                    </p:set>
                                    <p:animEffect transition="in" filter="slide(fromTop)">
                                      <p:cBhvr>
                                        <p:cTn id="12" dur="500"/>
                                        <p:tgtEl>
                                          <p:spTgt spid="24781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1" fill="hold" grpId="0" nodeType="clickEffect">
                                  <p:stCondLst>
                                    <p:cond delay="0"/>
                                  </p:stCondLst>
                                  <p:childTnLst>
                                    <p:set>
                                      <p:cBhvr>
                                        <p:cTn id="16" dur="1" fill="hold">
                                          <p:stCondLst>
                                            <p:cond delay="0"/>
                                          </p:stCondLst>
                                        </p:cTn>
                                        <p:tgtEl>
                                          <p:spTgt spid="247811">
                                            <p:txEl>
                                              <p:pRg st="1" end="1"/>
                                            </p:txEl>
                                          </p:spTgt>
                                        </p:tgtEl>
                                        <p:attrNameLst>
                                          <p:attrName>style.visibility</p:attrName>
                                        </p:attrNameLst>
                                      </p:cBhvr>
                                      <p:to>
                                        <p:strVal val="visible"/>
                                      </p:to>
                                    </p:set>
                                    <p:animEffect transition="in" filter="slide(fromTop)">
                                      <p:cBhvr>
                                        <p:cTn id="17" dur="500"/>
                                        <p:tgtEl>
                                          <p:spTgt spid="247811">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247813">
                                            <p:txEl>
                                              <p:pRg st="0" end="0"/>
                                            </p:txEl>
                                          </p:spTgt>
                                        </p:tgtEl>
                                        <p:attrNameLst>
                                          <p:attrName>style.visibility</p:attrName>
                                        </p:attrNameLst>
                                      </p:cBhvr>
                                      <p:to>
                                        <p:strVal val="visible"/>
                                      </p:to>
                                    </p:set>
                                    <p:animEffect transition="in" filter="slide(fromLeft)">
                                      <p:cBhvr>
                                        <p:cTn id="22" dur="500"/>
                                        <p:tgtEl>
                                          <p:spTgt spid="247813">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8" fill="hold" grpId="0" nodeType="clickEffect">
                                  <p:stCondLst>
                                    <p:cond delay="0"/>
                                  </p:stCondLst>
                                  <p:childTnLst>
                                    <p:set>
                                      <p:cBhvr>
                                        <p:cTn id="26" dur="1" fill="hold">
                                          <p:stCondLst>
                                            <p:cond delay="0"/>
                                          </p:stCondLst>
                                        </p:cTn>
                                        <p:tgtEl>
                                          <p:spTgt spid="247813">
                                            <p:txEl>
                                              <p:pRg st="1" end="1"/>
                                            </p:txEl>
                                          </p:spTgt>
                                        </p:tgtEl>
                                        <p:attrNameLst>
                                          <p:attrName>style.visibility</p:attrName>
                                        </p:attrNameLst>
                                      </p:cBhvr>
                                      <p:to>
                                        <p:strVal val="visible"/>
                                      </p:to>
                                    </p:set>
                                    <p:animEffect transition="in" filter="slide(fromLeft)">
                                      <p:cBhvr>
                                        <p:cTn id="27" dur="500"/>
                                        <p:tgtEl>
                                          <p:spTgt spid="24781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7811" grpId="0" build="p" autoUpdateAnimBg="0"/>
      <p:bldP spid="247813" grpId="0" build="p" autoUpdateAnimBg="0"/>
    </p:bldLst>
  </p:timing>
</p:sld>
</file>

<file path=ppt/slides/slide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Get up to speed</a:t>
            </a:r>
          </a:p>
        </p:txBody>
      </p:sp>
      <p:sp>
        <p:nvSpPr>
          <p:cNvPr id="263170" name="Rectangle 2"/>
          <p:cNvSpPr>
            <a:spLocks noGrp="1" noChangeArrowheads="1"/>
          </p:cNvSpPr>
          <p:nvPr>
            <p:ph type="title"/>
          </p:nvPr>
        </p:nvSpPr>
        <p:spPr>
          <a:xfrm>
            <a:off x="211138" y="73025"/>
            <a:ext cx="8027987" cy="614363"/>
          </a:xfrm>
        </p:spPr>
        <p:txBody>
          <a:bodyPr/>
          <a:lstStyle/>
          <a:p>
            <a:r>
              <a:rPr lang="en-US"/>
              <a:t>Preview attachments before you open them</a:t>
            </a:r>
          </a:p>
        </p:txBody>
      </p:sp>
      <p:sp>
        <p:nvSpPr>
          <p:cNvPr id="263171" name="Rectangle 3"/>
          <p:cNvSpPr>
            <a:spLocks noChangeArrowheads="1"/>
          </p:cNvSpPr>
          <p:nvPr/>
        </p:nvSpPr>
        <p:spPr bwMode="auto">
          <a:xfrm>
            <a:off x="6119813" y="854075"/>
            <a:ext cx="2744787" cy="1065213"/>
          </a:xfrm>
          <a:prstGeom prst="rect">
            <a:avLst/>
          </a:prstGeom>
          <a:noFill/>
          <a:ln w="9525">
            <a:noFill/>
            <a:miter lim="800000"/>
            <a:headEnd/>
            <a:tailEnd/>
          </a:ln>
          <a:effectLst/>
        </p:spPr>
        <p:txBody>
          <a:bodyPr/>
          <a:lstStyle/>
          <a:p>
            <a:pPr>
              <a:spcBef>
                <a:spcPct val="20000"/>
              </a:spcBef>
              <a:spcAft>
                <a:spcPct val="75000"/>
              </a:spcAft>
            </a:pPr>
            <a:r>
              <a:rPr lang="en-US" sz="2000"/>
              <a:t>As the picture shows, attachment previewing could be your answer.</a:t>
            </a:r>
          </a:p>
        </p:txBody>
      </p:sp>
      <p:sp>
        <p:nvSpPr>
          <p:cNvPr id="263172" name="Rectangle 4"/>
          <p:cNvSpPr>
            <a:spLocks noChangeArrowheads="1"/>
          </p:cNvSpPr>
          <p:nvPr/>
        </p:nvSpPr>
        <p:spPr bwMode="auto">
          <a:xfrm>
            <a:off x="277813" y="3994150"/>
            <a:ext cx="5926137" cy="2105025"/>
          </a:xfrm>
          <a:prstGeom prst="rect">
            <a:avLst/>
          </a:prstGeom>
          <a:noFill/>
          <a:ln w="9525">
            <a:noFill/>
            <a:miter lim="800000"/>
            <a:headEnd/>
            <a:tailEnd/>
          </a:ln>
          <a:effectLst/>
        </p:spPr>
        <p:txBody>
          <a:bodyPr/>
          <a:lstStyle/>
          <a:p>
            <a:pPr>
              <a:spcBef>
                <a:spcPct val="20000"/>
              </a:spcBef>
              <a:spcAft>
                <a:spcPct val="75000"/>
              </a:spcAft>
            </a:pPr>
            <a:r>
              <a:rPr lang="en-US">
                <a:solidFill>
                  <a:srgbClr val="FFCC00"/>
                </a:solidFill>
              </a:rPr>
              <a:t>Attachment previewing allows you to display previews of certain file types right from the Outlook Reading Pane. You can do this without having to open the attached files.</a:t>
            </a:r>
          </a:p>
          <a:p>
            <a:pPr>
              <a:spcBef>
                <a:spcPct val="20000"/>
              </a:spcBef>
              <a:spcAft>
                <a:spcPct val="75000"/>
              </a:spcAft>
            </a:pPr>
            <a:r>
              <a:rPr lang="en-US">
                <a:solidFill>
                  <a:srgbClr val="FFCC00"/>
                </a:solidFill>
              </a:rPr>
              <a:t>To preview an attachment, click its icon. The attachment preview appears in the Reading Pane.</a:t>
            </a:r>
          </a:p>
        </p:txBody>
      </p:sp>
      <p:sp>
        <p:nvSpPr>
          <p:cNvPr id="263173" name="Line 5"/>
          <p:cNvSpPr>
            <a:spLocks noChangeShapeType="1"/>
          </p:cNvSpPr>
          <p:nvPr/>
        </p:nvSpPr>
        <p:spPr bwMode="auto">
          <a:xfrm>
            <a:off x="339725" y="3951288"/>
            <a:ext cx="8413750" cy="0"/>
          </a:xfrm>
          <a:prstGeom prst="line">
            <a:avLst/>
          </a:prstGeom>
          <a:noFill/>
          <a:ln w="12700">
            <a:solidFill>
              <a:schemeClr val="tx1"/>
            </a:solidFill>
            <a:round/>
            <a:headEnd/>
            <a:tailEnd/>
          </a:ln>
          <a:effectLst/>
        </p:spPr>
        <p:txBody>
          <a:bodyPr/>
          <a:lstStyle/>
          <a:p>
            <a:endParaRPr lang="en-US"/>
          </a:p>
        </p:txBody>
      </p:sp>
      <p:pic>
        <p:nvPicPr>
          <p:cNvPr id="263174" name="Picture 6" descr="Attachment previewed in the Reading Pane"/>
          <p:cNvPicPr>
            <a:picLocks noGrp="1" noChangeAspect="1" noChangeArrowheads="1"/>
          </p:cNvPicPr>
          <p:nvPr>
            <p:ph sz="half" idx="1"/>
          </p:nvPr>
        </p:nvPicPr>
        <p:blipFill>
          <a:blip r:embed="rId3" cstate="print"/>
          <a:srcRect/>
          <a:stretch>
            <a:fillRect/>
          </a:stretch>
        </p:blipFill>
        <p:spPr>
          <a:xfrm>
            <a:off x="339725" y="947738"/>
            <a:ext cx="5662613" cy="2854325"/>
          </a:xfrm>
          <a:noFill/>
          <a:ln/>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263171">
                                            <p:txEl>
                                              <p:pRg st="0" end="0"/>
                                            </p:txEl>
                                          </p:spTgt>
                                        </p:tgtEl>
                                        <p:attrNameLst>
                                          <p:attrName>style.visibility</p:attrName>
                                        </p:attrNameLst>
                                      </p:cBhvr>
                                      <p:to>
                                        <p:strVal val="visible"/>
                                      </p:to>
                                    </p:set>
                                    <p:animEffect transition="in" filter="slide(fromTop)">
                                      <p:cBhvr>
                                        <p:cTn id="7" dur="500"/>
                                        <p:tgtEl>
                                          <p:spTgt spid="26317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263172">
                                            <p:txEl>
                                              <p:pRg st="0" end="0"/>
                                            </p:txEl>
                                          </p:spTgt>
                                        </p:tgtEl>
                                        <p:attrNameLst>
                                          <p:attrName>style.visibility</p:attrName>
                                        </p:attrNameLst>
                                      </p:cBhvr>
                                      <p:to>
                                        <p:strVal val="visible"/>
                                      </p:to>
                                    </p:set>
                                    <p:animEffect transition="in" filter="slide(fromLeft)">
                                      <p:cBhvr>
                                        <p:cTn id="12" dur="500"/>
                                        <p:tgtEl>
                                          <p:spTgt spid="26317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263172">
                                            <p:txEl>
                                              <p:pRg st="1" end="1"/>
                                            </p:txEl>
                                          </p:spTgt>
                                        </p:tgtEl>
                                        <p:attrNameLst>
                                          <p:attrName>style.visibility</p:attrName>
                                        </p:attrNameLst>
                                      </p:cBhvr>
                                      <p:to>
                                        <p:strVal val="visible"/>
                                      </p:to>
                                    </p:set>
                                    <p:animEffect transition="in" filter="slide(fromLeft)">
                                      <p:cBhvr>
                                        <p:cTn id="17" dur="500"/>
                                        <p:tgtEl>
                                          <p:spTgt spid="26317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3171" grpId="0" build="p" autoUpdateAnimBg="0" advAuto="0"/>
      <p:bldP spid="263172"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Get up to speed</a:t>
            </a:r>
          </a:p>
        </p:txBody>
      </p:sp>
      <p:sp>
        <p:nvSpPr>
          <p:cNvPr id="25602" name="Rectangle 2"/>
          <p:cNvSpPr>
            <a:spLocks noGrp="1" noChangeArrowheads="1"/>
          </p:cNvSpPr>
          <p:nvPr>
            <p:ph type="title"/>
          </p:nvPr>
        </p:nvSpPr>
        <p:spPr>
          <a:xfrm>
            <a:off x="211138" y="73025"/>
            <a:ext cx="8027987" cy="614363"/>
          </a:xfrm>
        </p:spPr>
        <p:txBody>
          <a:bodyPr/>
          <a:lstStyle/>
          <a:p>
            <a:r>
              <a:rPr lang="en-US"/>
              <a:t>Introducing the Ribbon</a:t>
            </a:r>
          </a:p>
        </p:txBody>
      </p:sp>
      <p:sp>
        <p:nvSpPr>
          <p:cNvPr id="25603" name="Rectangle 3"/>
          <p:cNvSpPr>
            <a:spLocks noChangeArrowheads="1"/>
          </p:cNvSpPr>
          <p:nvPr/>
        </p:nvSpPr>
        <p:spPr bwMode="auto">
          <a:xfrm>
            <a:off x="6119813" y="854075"/>
            <a:ext cx="2744787" cy="2960688"/>
          </a:xfrm>
          <a:prstGeom prst="rect">
            <a:avLst/>
          </a:prstGeom>
          <a:noFill/>
          <a:ln w="9525">
            <a:noFill/>
            <a:miter lim="800000"/>
            <a:headEnd/>
            <a:tailEnd/>
          </a:ln>
          <a:effectLst/>
        </p:spPr>
        <p:txBody>
          <a:bodyPr/>
          <a:lstStyle/>
          <a:p>
            <a:pPr>
              <a:spcBef>
                <a:spcPct val="20000"/>
              </a:spcBef>
              <a:spcAft>
                <a:spcPct val="75000"/>
              </a:spcAft>
            </a:pPr>
            <a:r>
              <a:rPr lang="en-US" sz="2000"/>
              <a:t>Here’s a new e-mail message. The Ribbon is at the top of the window.</a:t>
            </a:r>
          </a:p>
          <a:p>
            <a:pPr>
              <a:spcBef>
                <a:spcPct val="20000"/>
              </a:spcBef>
              <a:spcAft>
                <a:spcPct val="75000"/>
              </a:spcAft>
            </a:pPr>
            <a:r>
              <a:rPr lang="en-US" sz="2000"/>
              <a:t>The Ribbon is visible each time you create or edit something in Outlook. </a:t>
            </a:r>
          </a:p>
        </p:txBody>
      </p:sp>
      <p:sp>
        <p:nvSpPr>
          <p:cNvPr id="25605" name="Rectangle 5"/>
          <p:cNvSpPr>
            <a:spLocks noChangeArrowheads="1"/>
          </p:cNvSpPr>
          <p:nvPr/>
        </p:nvSpPr>
        <p:spPr bwMode="auto">
          <a:xfrm>
            <a:off x="277813" y="3994150"/>
            <a:ext cx="5926137" cy="2008188"/>
          </a:xfrm>
          <a:prstGeom prst="rect">
            <a:avLst/>
          </a:prstGeom>
          <a:noFill/>
          <a:ln w="9525">
            <a:noFill/>
            <a:miter lim="800000"/>
            <a:headEnd/>
            <a:tailEnd/>
          </a:ln>
          <a:effectLst/>
        </p:spPr>
        <p:txBody>
          <a:bodyPr/>
          <a:lstStyle/>
          <a:p>
            <a:pPr>
              <a:spcBef>
                <a:spcPct val="20000"/>
              </a:spcBef>
              <a:spcAft>
                <a:spcPct val="75000"/>
              </a:spcAft>
            </a:pPr>
            <a:r>
              <a:rPr lang="en-US">
                <a:solidFill>
                  <a:srgbClr val="FFCC00"/>
                </a:solidFill>
              </a:rPr>
              <a:t>Why the new system? Microsoft carefully researched how people use commands in Outlook. </a:t>
            </a:r>
          </a:p>
          <a:p>
            <a:pPr>
              <a:spcBef>
                <a:spcPct val="20000"/>
              </a:spcBef>
              <a:spcAft>
                <a:spcPct val="75000"/>
              </a:spcAft>
            </a:pPr>
            <a:r>
              <a:rPr lang="en-US">
                <a:solidFill>
                  <a:srgbClr val="FFCC00"/>
                </a:solidFill>
              </a:rPr>
              <a:t>As a result of that research, some Outlook commands are now more prominent, and common commands are displayed and grouped in ways that make them easy to find and use. </a:t>
            </a:r>
          </a:p>
        </p:txBody>
      </p:sp>
      <p:sp>
        <p:nvSpPr>
          <p:cNvPr id="25607" name="Line 7"/>
          <p:cNvSpPr>
            <a:spLocks noChangeShapeType="1"/>
          </p:cNvSpPr>
          <p:nvPr/>
        </p:nvSpPr>
        <p:spPr bwMode="auto">
          <a:xfrm>
            <a:off x="339725" y="3951288"/>
            <a:ext cx="8413750" cy="0"/>
          </a:xfrm>
          <a:prstGeom prst="line">
            <a:avLst/>
          </a:prstGeom>
          <a:noFill/>
          <a:ln w="12700">
            <a:solidFill>
              <a:schemeClr val="tx1"/>
            </a:solidFill>
            <a:round/>
            <a:headEnd/>
            <a:tailEnd/>
          </a:ln>
          <a:effectLst/>
        </p:spPr>
        <p:txBody>
          <a:bodyPr/>
          <a:lstStyle/>
          <a:p>
            <a:endParaRPr lang="en-US"/>
          </a:p>
        </p:txBody>
      </p:sp>
      <p:pic>
        <p:nvPicPr>
          <p:cNvPr id="25608" name="Picture 8" descr="The Ribbon in a new e-mail message"/>
          <p:cNvPicPr>
            <a:picLocks noGrp="1" noChangeAspect="1" noChangeArrowheads="1"/>
          </p:cNvPicPr>
          <p:nvPr>
            <p:ph sz="half" idx="1"/>
          </p:nvPr>
        </p:nvPicPr>
        <p:blipFill>
          <a:blip r:embed="rId3" cstate="print"/>
          <a:srcRect/>
          <a:stretch>
            <a:fillRect/>
          </a:stretch>
        </p:blipFill>
        <p:spPr>
          <a:xfrm>
            <a:off x="339725" y="933450"/>
            <a:ext cx="5662613" cy="2854325"/>
          </a:xfrm>
          <a:noFill/>
          <a:ln/>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25608"/>
                                        </p:tgtEl>
                                        <p:attrNameLst>
                                          <p:attrName>style.visibility</p:attrName>
                                        </p:attrNameLst>
                                      </p:cBhvr>
                                      <p:to>
                                        <p:strVal val="visible"/>
                                      </p:to>
                                    </p:set>
                                    <p:animEffect transition="in" filter="slide(fromTop)">
                                      <p:cBhvr>
                                        <p:cTn id="7" dur="500"/>
                                        <p:tgtEl>
                                          <p:spTgt spid="25608"/>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25603">
                                            <p:txEl>
                                              <p:pRg st="0" end="0"/>
                                            </p:txEl>
                                          </p:spTgt>
                                        </p:tgtEl>
                                        <p:attrNameLst>
                                          <p:attrName>style.visibility</p:attrName>
                                        </p:attrNameLst>
                                      </p:cBhvr>
                                      <p:to>
                                        <p:strVal val="visible"/>
                                      </p:to>
                                    </p:set>
                                    <p:animEffect transition="in" filter="slide(fromTop)">
                                      <p:cBhvr>
                                        <p:cTn id="12" dur="500"/>
                                        <p:tgtEl>
                                          <p:spTgt spid="2560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1" fill="hold" grpId="0" nodeType="clickEffect">
                                  <p:stCondLst>
                                    <p:cond delay="0"/>
                                  </p:stCondLst>
                                  <p:childTnLst>
                                    <p:set>
                                      <p:cBhvr>
                                        <p:cTn id="16" dur="1" fill="hold">
                                          <p:stCondLst>
                                            <p:cond delay="0"/>
                                          </p:stCondLst>
                                        </p:cTn>
                                        <p:tgtEl>
                                          <p:spTgt spid="25603">
                                            <p:txEl>
                                              <p:pRg st="1" end="1"/>
                                            </p:txEl>
                                          </p:spTgt>
                                        </p:tgtEl>
                                        <p:attrNameLst>
                                          <p:attrName>style.visibility</p:attrName>
                                        </p:attrNameLst>
                                      </p:cBhvr>
                                      <p:to>
                                        <p:strVal val="visible"/>
                                      </p:to>
                                    </p:set>
                                    <p:animEffect transition="in" filter="slide(fromTop)">
                                      <p:cBhvr>
                                        <p:cTn id="17" dur="500"/>
                                        <p:tgtEl>
                                          <p:spTgt spid="2560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25605">
                                            <p:txEl>
                                              <p:pRg st="0" end="0"/>
                                            </p:txEl>
                                          </p:spTgt>
                                        </p:tgtEl>
                                        <p:attrNameLst>
                                          <p:attrName>style.visibility</p:attrName>
                                        </p:attrNameLst>
                                      </p:cBhvr>
                                      <p:to>
                                        <p:strVal val="visible"/>
                                      </p:to>
                                    </p:set>
                                    <p:animEffect transition="in" filter="slide(fromLeft)">
                                      <p:cBhvr>
                                        <p:cTn id="22" dur="500"/>
                                        <p:tgtEl>
                                          <p:spTgt spid="25605">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8" fill="hold" grpId="0" nodeType="clickEffect">
                                  <p:stCondLst>
                                    <p:cond delay="0"/>
                                  </p:stCondLst>
                                  <p:childTnLst>
                                    <p:set>
                                      <p:cBhvr>
                                        <p:cTn id="26" dur="1" fill="hold">
                                          <p:stCondLst>
                                            <p:cond delay="0"/>
                                          </p:stCondLst>
                                        </p:cTn>
                                        <p:tgtEl>
                                          <p:spTgt spid="25605">
                                            <p:txEl>
                                              <p:pRg st="1" end="1"/>
                                            </p:txEl>
                                          </p:spTgt>
                                        </p:tgtEl>
                                        <p:attrNameLst>
                                          <p:attrName>style.visibility</p:attrName>
                                        </p:attrNameLst>
                                      </p:cBhvr>
                                      <p:to>
                                        <p:strVal val="visible"/>
                                      </p:to>
                                    </p:set>
                                    <p:animEffect transition="in" filter="slide(fromLeft)">
                                      <p:cBhvr>
                                        <p:cTn id="27" dur="500"/>
                                        <p:tgtEl>
                                          <p:spTgt spid="2560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build="p" autoUpdateAnimBg="0"/>
      <p:bldP spid="25605" grpId="0" build="p" autoUpdateAnimBg="0"/>
    </p:bldLst>
  </p:timing>
</p:sld>
</file>

<file path=ppt/slides/slide7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Get up to speed</a:t>
            </a:r>
          </a:p>
        </p:txBody>
      </p:sp>
      <p:sp>
        <p:nvSpPr>
          <p:cNvPr id="249858" name="Rectangle 2"/>
          <p:cNvSpPr>
            <a:spLocks noGrp="1" noChangeArrowheads="1"/>
          </p:cNvSpPr>
          <p:nvPr>
            <p:ph type="title"/>
          </p:nvPr>
        </p:nvSpPr>
        <p:spPr>
          <a:xfrm>
            <a:off x="211138" y="73025"/>
            <a:ext cx="8932862" cy="614363"/>
          </a:xfrm>
        </p:spPr>
        <p:txBody>
          <a:bodyPr/>
          <a:lstStyle/>
          <a:p>
            <a:r>
              <a:rPr lang="en-US"/>
              <a:t>How others receive attachments that you send</a:t>
            </a:r>
          </a:p>
        </p:txBody>
      </p:sp>
      <p:sp>
        <p:nvSpPr>
          <p:cNvPr id="249859" name="Rectangle 3"/>
          <p:cNvSpPr>
            <a:spLocks noChangeArrowheads="1"/>
          </p:cNvSpPr>
          <p:nvPr/>
        </p:nvSpPr>
        <p:spPr bwMode="auto">
          <a:xfrm>
            <a:off x="6119813" y="854075"/>
            <a:ext cx="2744787" cy="2960688"/>
          </a:xfrm>
          <a:prstGeom prst="rect">
            <a:avLst/>
          </a:prstGeom>
          <a:noFill/>
          <a:ln w="9525">
            <a:noFill/>
            <a:miter lim="800000"/>
            <a:headEnd/>
            <a:tailEnd/>
          </a:ln>
          <a:effectLst/>
        </p:spPr>
        <p:txBody>
          <a:bodyPr/>
          <a:lstStyle/>
          <a:p>
            <a:pPr>
              <a:spcBef>
                <a:spcPct val="20000"/>
              </a:spcBef>
              <a:spcAft>
                <a:spcPct val="75000"/>
              </a:spcAft>
            </a:pPr>
            <a:r>
              <a:rPr lang="en-US" sz="2000"/>
              <a:t>When you use Outlook 2007, people will receive attached files that you send just as they always have. </a:t>
            </a:r>
          </a:p>
        </p:txBody>
      </p:sp>
      <p:sp>
        <p:nvSpPr>
          <p:cNvPr id="249861" name="Rectangle 5"/>
          <p:cNvSpPr>
            <a:spLocks noChangeArrowheads="1"/>
          </p:cNvSpPr>
          <p:nvPr/>
        </p:nvSpPr>
        <p:spPr bwMode="auto">
          <a:xfrm>
            <a:off x="277813" y="3994150"/>
            <a:ext cx="5926137" cy="1987550"/>
          </a:xfrm>
          <a:prstGeom prst="rect">
            <a:avLst/>
          </a:prstGeom>
          <a:noFill/>
          <a:ln w="9525">
            <a:noFill/>
            <a:miter lim="800000"/>
            <a:headEnd/>
            <a:tailEnd/>
          </a:ln>
          <a:effectLst/>
        </p:spPr>
        <p:txBody>
          <a:bodyPr/>
          <a:lstStyle/>
          <a:p>
            <a:pPr>
              <a:spcBef>
                <a:spcPct val="20000"/>
              </a:spcBef>
              <a:spcAft>
                <a:spcPct val="75000"/>
              </a:spcAft>
            </a:pPr>
            <a:r>
              <a:rPr lang="en-US">
                <a:solidFill>
                  <a:srgbClr val="FFCC00"/>
                </a:solidFill>
              </a:rPr>
              <a:t>What has changed is the file format used by some 2007 Office system programs.</a:t>
            </a:r>
          </a:p>
          <a:p>
            <a:pPr>
              <a:spcBef>
                <a:spcPct val="20000"/>
              </a:spcBef>
              <a:spcAft>
                <a:spcPct val="75000"/>
              </a:spcAft>
            </a:pPr>
            <a:r>
              <a:rPr lang="en-US">
                <a:solidFill>
                  <a:srgbClr val="FFCC00"/>
                </a:solidFill>
              </a:rPr>
              <a:t>Attachments that you send or receive may use this new format, which keeps file sizes smaller and helps keep files safer. Outlook fully supports sending and receiving files that use the new formats.</a:t>
            </a:r>
          </a:p>
        </p:txBody>
      </p:sp>
      <p:sp>
        <p:nvSpPr>
          <p:cNvPr id="249863" name="Line 7"/>
          <p:cNvSpPr>
            <a:spLocks noChangeShapeType="1"/>
          </p:cNvSpPr>
          <p:nvPr/>
        </p:nvSpPr>
        <p:spPr bwMode="auto">
          <a:xfrm>
            <a:off x="339725" y="3951288"/>
            <a:ext cx="8413750" cy="0"/>
          </a:xfrm>
          <a:prstGeom prst="line">
            <a:avLst/>
          </a:prstGeom>
          <a:noFill/>
          <a:ln w="12700">
            <a:solidFill>
              <a:schemeClr val="tx1"/>
            </a:solidFill>
            <a:round/>
            <a:headEnd/>
            <a:tailEnd/>
          </a:ln>
          <a:effectLst/>
        </p:spPr>
        <p:txBody>
          <a:bodyPr/>
          <a:lstStyle/>
          <a:p>
            <a:endParaRPr lang="en-US"/>
          </a:p>
        </p:txBody>
      </p:sp>
      <p:pic>
        <p:nvPicPr>
          <p:cNvPr id="249864" name="Picture 8" descr="Two people at computers; person with Word 2007 sends a .docx file to person with Word 2003"/>
          <p:cNvPicPr>
            <a:picLocks noGrp="1" noChangeAspect="1" noChangeArrowheads="1"/>
          </p:cNvPicPr>
          <p:nvPr>
            <p:ph sz="half" idx="1"/>
          </p:nvPr>
        </p:nvPicPr>
        <p:blipFill>
          <a:blip r:embed="rId3" cstate="print"/>
          <a:srcRect/>
          <a:stretch>
            <a:fillRect/>
          </a:stretch>
        </p:blipFill>
        <p:spPr>
          <a:xfrm>
            <a:off x="339725" y="947738"/>
            <a:ext cx="5662613" cy="2854325"/>
          </a:xfrm>
          <a:noFill/>
          <a:ln/>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249864"/>
                                        </p:tgtEl>
                                        <p:attrNameLst>
                                          <p:attrName>style.visibility</p:attrName>
                                        </p:attrNameLst>
                                      </p:cBhvr>
                                      <p:to>
                                        <p:strVal val="visible"/>
                                      </p:to>
                                    </p:set>
                                    <p:animEffect transition="in" filter="slide(fromTop)">
                                      <p:cBhvr>
                                        <p:cTn id="7" dur="500"/>
                                        <p:tgtEl>
                                          <p:spTgt spid="249864"/>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249859">
                                            <p:txEl>
                                              <p:pRg st="0" end="0"/>
                                            </p:txEl>
                                          </p:spTgt>
                                        </p:tgtEl>
                                        <p:attrNameLst>
                                          <p:attrName>style.visibility</p:attrName>
                                        </p:attrNameLst>
                                      </p:cBhvr>
                                      <p:to>
                                        <p:strVal val="visible"/>
                                      </p:to>
                                    </p:set>
                                    <p:animEffect transition="in" filter="slide(fromTop)">
                                      <p:cBhvr>
                                        <p:cTn id="12" dur="500"/>
                                        <p:tgtEl>
                                          <p:spTgt spid="24985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249861">
                                            <p:txEl>
                                              <p:pRg st="0" end="0"/>
                                            </p:txEl>
                                          </p:spTgt>
                                        </p:tgtEl>
                                        <p:attrNameLst>
                                          <p:attrName>style.visibility</p:attrName>
                                        </p:attrNameLst>
                                      </p:cBhvr>
                                      <p:to>
                                        <p:strVal val="visible"/>
                                      </p:to>
                                    </p:set>
                                    <p:animEffect transition="in" filter="slide(fromLeft)">
                                      <p:cBhvr>
                                        <p:cTn id="17" dur="500"/>
                                        <p:tgtEl>
                                          <p:spTgt spid="249861">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249861">
                                            <p:txEl>
                                              <p:pRg st="1" end="1"/>
                                            </p:txEl>
                                          </p:spTgt>
                                        </p:tgtEl>
                                        <p:attrNameLst>
                                          <p:attrName>style.visibility</p:attrName>
                                        </p:attrNameLst>
                                      </p:cBhvr>
                                      <p:to>
                                        <p:strVal val="visible"/>
                                      </p:to>
                                    </p:set>
                                    <p:animEffect transition="in" filter="slide(fromLeft)">
                                      <p:cBhvr>
                                        <p:cTn id="22" dur="500"/>
                                        <p:tgtEl>
                                          <p:spTgt spid="24986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9859" grpId="0" build="p" autoUpdateAnimBg="0"/>
      <p:bldP spid="249861" grpId="0" build="p" autoUpdateAnimBg="0"/>
    </p:bldLst>
  </p:timing>
</p:sld>
</file>

<file path=ppt/slides/slide7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Get up to speed</a:t>
            </a:r>
          </a:p>
        </p:txBody>
      </p:sp>
      <p:sp>
        <p:nvSpPr>
          <p:cNvPr id="251906" name="Rectangle 2"/>
          <p:cNvSpPr>
            <a:spLocks noGrp="1" noChangeArrowheads="1"/>
          </p:cNvSpPr>
          <p:nvPr>
            <p:ph type="title"/>
          </p:nvPr>
        </p:nvSpPr>
        <p:spPr>
          <a:xfrm>
            <a:off x="211138" y="73025"/>
            <a:ext cx="8932862" cy="614363"/>
          </a:xfrm>
        </p:spPr>
        <p:txBody>
          <a:bodyPr/>
          <a:lstStyle/>
          <a:p>
            <a:r>
              <a:rPr lang="en-US"/>
              <a:t>How others can view attachments that you send</a:t>
            </a:r>
          </a:p>
        </p:txBody>
      </p:sp>
      <p:sp>
        <p:nvSpPr>
          <p:cNvPr id="251907" name="Rectangle 3"/>
          <p:cNvSpPr>
            <a:spLocks noChangeArrowheads="1"/>
          </p:cNvSpPr>
          <p:nvPr/>
        </p:nvSpPr>
        <p:spPr bwMode="auto">
          <a:xfrm>
            <a:off x="6119813" y="854075"/>
            <a:ext cx="2744787" cy="2960688"/>
          </a:xfrm>
          <a:prstGeom prst="rect">
            <a:avLst/>
          </a:prstGeom>
          <a:noFill/>
          <a:ln w="9525">
            <a:noFill/>
            <a:miter lim="800000"/>
            <a:headEnd/>
            <a:tailEnd/>
          </a:ln>
          <a:effectLst/>
        </p:spPr>
        <p:txBody>
          <a:bodyPr/>
          <a:lstStyle/>
          <a:p>
            <a:pPr>
              <a:spcBef>
                <a:spcPct val="20000"/>
              </a:spcBef>
              <a:spcAft>
                <a:spcPct val="75000"/>
              </a:spcAft>
            </a:pPr>
            <a:r>
              <a:rPr lang="en-US" sz="2000"/>
              <a:t>If you’ll be sending a Word 2007, Excel 2007, or PowerPoint 2007 file to someone who hasn’t yet upgraded to the 2007 release of Office, there are two options. </a:t>
            </a:r>
          </a:p>
        </p:txBody>
      </p:sp>
      <p:sp>
        <p:nvSpPr>
          <p:cNvPr id="251911" name="Line 7"/>
          <p:cNvSpPr>
            <a:spLocks noChangeShapeType="1"/>
          </p:cNvSpPr>
          <p:nvPr/>
        </p:nvSpPr>
        <p:spPr bwMode="auto">
          <a:xfrm>
            <a:off x="339725" y="3951288"/>
            <a:ext cx="8413750" cy="0"/>
          </a:xfrm>
          <a:prstGeom prst="line">
            <a:avLst/>
          </a:prstGeom>
          <a:noFill/>
          <a:ln w="12700">
            <a:solidFill>
              <a:schemeClr val="tx1"/>
            </a:solidFill>
            <a:round/>
            <a:headEnd/>
            <a:tailEnd/>
          </a:ln>
          <a:effectLst/>
        </p:spPr>
        <p:txBody>
          <a:bodyPr/>
          <a:lstStyle/>
          <a:p>
            <a:endParaRPr lang="en-US"/>
          </a:p>
        </p:txBody>
      </p:sp>
      <p:pic>
        <p:nvPicPr>
          <p:cNvPr id="251912" name="Picture 8" descr="Conceptual image showing download center on Microsoft Office Online"/>
          <p:cNvPicPr>
            <a:picLocks noGrp="1" noChangeAspect="1" noChangeArrowheads="1"/>
          </p:cNvPicPr>
          <p:nvPr>
            <p:ph sz="half" idx="1"/>
          </p:nvPr>
        </p:nvPicPr>
        <p:blipFill>
          <a:blip r:embed="rId3" cstate="print"/>
          <a:srcRect/>
          <a:stretch>
            <a:fillRect/>
          </a:stretch>
        </p:blipFill>
        <p:spPr>
          <a:xfrm>
            <a:off x="339725" y="947738"/>
            <a:ext cx="5662613" cy="2854325"/>
          </a:xfrm>
          <a:noFill/>
          <a:ln/>
        </p:spPr>
      </p:pic>
      <p:sp>
        <p:nvSpPr>
          <p:cNvPr id="251913" name="Rectangle 9"/>
          <p:cNvSpPr>
            <a:spLocks noChangeArrowheads="1"/>
          </p:cNvSpPr>
          <p:nvPr/>
        </p:nvSpPr>
        <p:spPr bwMode="auto">
          <a:xfrm>
            <a:off x="242888" y="3992563"/>
            <a:ext cx="5940425" cy="2138362"/>
          </a:xfrm>
          <a:prstGeom prst="rect">
            <a:avLst/>
          </a:prstGeom>
          <a:noFill/>
          <a:ln w="9525" algn="ctr">
            <a:noFill/>
            <a:miter lim="800000"/>
            <a:headEnd/>
            <a:tailEnd/>
          </a:ln>
          <a:effectLst/>
        </p:spPr>
        <p:txBody>
          <a:bodyPr>
            <a:spAutoFit/>
          </a:bodyPr>
          <a:lstStyle/>
          <a:p>
            <a:pPr marL="223838" indent="-223838">
              <a:spcBef>
                <a:spcPct val="20000"/>
              </a:spcBef>
              <a:spcAft>
                <a:spcPct val="25000"/>
              </a:spcAft>
              <a:buFontTx/>
              <a:buChar char="•"/>
            </a:pPr>
            <a:r>
              <a:rPr lang="en-US">
                <a:solidFill>
                  <a:srgbClr val="FFCC00"/>
                </a:solidFill>
              </a:rPr>
              <a:t>You can save the file in the 97-2003 file format before you send it. </a:t>
            </a:r>
          </a:p>
          <a:p>
            <a:pPr marL="223838" indent="-223838">
              <a:spcBef>
                <a:spcPct val="20000"/>
              </a:spcBef>
              <a:spcAft>
                <a:spcPct val="25000"/>
              </a:spcAft>
              <a:buFontTx/>
              <a:buChar char="•"/>
            </a:pPr>
            <a:r>
              <a:rPr lang="en-US">
                <a:solidFill>
                  <a:srgbClr val="FFCC00"/>
                </a:solidFill>
              </a:rPr>
              <a:t>Colleagues who have Microsoft Office versions 2000 through 2003 can open, edit, and save 2007 files by installing the Microsoft Office Compatibility Pack for 2007 Office Word, Excel, and PowerPoint File Formats, offered free by Microsoft. </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251912"/>
                                        </p:tgtEl>
                                        <p:attrNameLst>
                                          <p:attrName>style.visibility</p:attrName>
                                        </p:attrNameLst>
                                      </p:cBhvr>
                                      <p:to>
                                        <p:strVal val="visible"/>
                                      </p:to>
                                    </p:set>
                                    <p:animEffect transition="in" filter="slide(fromTop)">
                                      <p:cBhvr>
                                        <p:cTn id="7" dur="500"/>
                                        <p:tgtEl>
                                          <p:spTgt spid="25191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251907">
                                            <p:txEl>
                                              <p:pRg st="0" end="0"/>
                                            </p:txEl>
                                          </p:spTgt>
                                        </p:tgtEl>
                                        <p:attrNameLst>
                                          <p:attrName>style.visibility</p:attrName>
                                        </p:attrNameLst>
                                      </p:cBhvr>
                                      <p:to>
                                        <p:strVal val="visible"/>
                                      </p:to>
                                    </p:set>
                                    <p:animEffect transition="in" filter="slide(fromTop)">
                                      <p:cBhvr>
                                        <p:cTn id="12" dur="500"/>
                                        <p:tgtEl>
                                          <p:spTgt spid="25190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251913">
                                            <p:txEl>
                                              <p:pRg st="0" end="0"/>
                                            </p:txEl>
                                          </p:spTgt>
                                        </p:tgtEl>
                                        <p:attrNameLst>
                                          <p:attrName>style.visibility</p:attrName>
                                        </p:attrNameLst>
                                      </p:cBhvr>
                                      <p:to>
                                        <p:strVal val="visible"/>
                                      </p:to>
                                    </p:set>
                                    <p:animEffect transition="in" filter="checkerboard(across)">
                                      <p:cBhvr>
                                        <p:cTn id="17" dur="500"/>
                                        <p:tgtEl>
                                          <p:spTgt spid="25191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251913">
                                            <p:txEl>
                                              <p:pRg st="1" end="1"/>
                                            </p:txEl>
                                          </p:spTgt>
                                        </p:tgtEl>
                                        <p:attrNameLst>
                                          <p:attrName>style.visibility</p:attrName>
                                        </p:attrNameLst>
                                      </p:cBhvr>
                                      <p:to>
                                        <p:strVal val="visible"/>
                                      </p:to>
                                    </p:set>
                                    <p:animEffect transition="in" filter="checkerboard(across)">
                                      <p:cBhvr>
                                        <p:cTn id="22" dur="500"/>
                                        <p:tgtEl>
                                          <p:spTgt spid="25191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1907" grpId="0" build="p" autoUpdateAnimBg="0"/>
      <p:bldP spid="251913" grpId="0" build="p" autoUpdateAnimBg="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Get up to speed</a:t>
            </a:r>
          </a:p>
        </p:txBody>
      </p:sp>
      <p:sp>
        <p:nvSpPr>
          <p:cNvPr id="265218" name="Rectangle 2"/>
          <p:cNvSpPr>
            <a:spLocks noGrp="1" noChangeArrowheads="1"/>
          </p:cNvSpPr>
          <p:nvPr>
            <p:ph type="title"/>
          </p:nvPr>
        </p:nvSpPr>
        <p:spPr/>
        <p:txBody>
          <a:bodyPr/>
          <a:lstStyle/>
          <a:p>
            <a:r>
              <a:rPr lang="en-US"/>
              <a:t>Suggestions for practice</a:t>
            </a:r>
          </a:p>
        </p:txBody>
      </p:sp>
      <p:sp>
        <p:nvSpPr>
          <p:cNvPr id="265219" name="Rectangle 3"/>
          <p:cNvSpPr>
            <a:spLocks noGrp="1" noChangeArrowheads="1"/>
          </p:cNvSpPr>
          <p:nvPr>
            <p:ph type="body" idx="1"/>
          </p:nvPr>
        </p:nvSpPr>
        <p:spPr>
          <a:xfrm>
            <a:off x="276225" y="814388"/>
            <a:ext cx="8905875" cy="3282950"/>
          </a:xfrm>
        </p:spPr>
        <p:txBody>
          <a:bodyPr/>
          <a:lstStyle/>
          <a:p>
            <a:pPr marL="288925" indent="-288925">
              <a:spcAft>
                <a:spcPct val="75000"/>
              </a:spcAft>
              <a:buClr>
                <a:srgbClr val="FF9900"/>
              </a:buClr>
              <a:buFontTx/>
              <a:buAutoNum type="arabicPeriod"/>
            </a:pPr>
            <a:r>
              <a:rPr lang="en-US"/>
              <a:t>Attach a file to a message and send it to yourself. </a:t>
            </a:r>
          </a:p>
          <a:p>
            <a:pPr marL="288925" indent="-288925">
              <a:spcAft>
                <a:spcPct val="75000"/>
              </a:spcAft>
              <a:buClr>
                <a:srgbClr val="FF9900"/>
              </a:buClr>
              <a:buFontTx/>
              <a:buAutoNum type="arabicPeriod"/>
            </a:pPr>
            <a:r>
              <a:rPr lang="en-US"/>
              <a:t>Insert a picture in line with the text of your message. </a:t>
            </a:r>
          </a:p>
          <a:p>
            <a:pPr marL="288925" indent="-288925">
              <a:spcAft>
                <a:spcPct val="75000"/>
              </a:spcAft>
              <a:buClr>
                <a:srgbClr val="FF9900"/>
              </a:buClr>
              <a:buFontTx/>
              <a:buAutoNum type="arabicPeriod"/>
            </a:pPr>
            <a:r>
              <a:rPr lang="en-US"/>
              <a:t>Preview an attachment.</a:t>
            </a:r>
          </a:p>
          <a:p>
            <a:pPr marL="288925" indent="-288925">
              <a:spcAft>
                <a:spcPct val="75000"/>
              </a:spcAft>
              <a:buClr>
                <a:srgbClr val="FF9900"/>
              </a:buClr>
              <a:buFontTx/>
              <a:buAutoNum type="arabicPeriod"/>
            </a:pPr>
            <a:r>
              <a:rPr lang="en-US"/>
              <a:t>See which previewers you have installed (optional). </a:t>
            </a:r>
          </a:p>
          <a:p>
            <a:pPr marL="288925" indent="-288925">
              <a:spcAft>
                <a:spcPct val="75000"/>
              </a:spcAft>
              <a:buClr>
                <a:srgbClr val="FF9900"/>
              </a:buClr>
              <a:buFontTx/>
              <a:buAutoNum type="arabicPeriod"/>
            </a:pPr>
            <a:endParaRPr lang="en-US"/>
          </a:p>
        </p:txBody>
      </p:sp>
      <p:sp>
        <p:nvSpPr>
          <p:cNvPr id="265220" name="Rectangle 4"/>
          <p:cNvSpPr>
            <a:spLocks noChangeArrowheads="1"/>
          </p:cNvSpPr>
          <p:nvPr/>
        </p:nvSpPr>
        <p:spPr bwMode="auto">
          <a:xfrm>
            <a:off x="293688" y="4622800"/>
            <a:ext cx="8431212" cy="755650"/>
          </a:xfrm>
          <a:prstGeom prst="rect">
            <a:avLst/>
          </a:prstGeom>
          <a:noFill/>
          <a:ln w="9525">
            <a:noFill/>
            <a:miter lim="800000"/>
            <a:headEnd/>
            <a:tailEnd/>
          </a:ln>
          <a:effectLst/>
        </p:spPr>
        <p:txBody>
          <a:bodyPr/>
          <a:lstStyle/>
          <a:p>
            <a:pPr>
              <a:spcBef>
                <a:spcPct val="20000"/>
              </a:spcBef>
              <a:spcAft>
                <a:spcPct val="45000"/>
              </a:spcAft>
            </a:pPr>
            <a:r>
              <a:rPr lang="en-US" sz="2000">
                <a:hlinkClick r:id="rId3"/>
              </a:rPr>
              <a:t>Online practice</a:t>
            </a:r>
            <a:r>
              <a:rPr lang="en-US" sz="2000"/>
              <a:t> (requires Outlook 2007)</a:t>
            </a:r>
          </a:p>
        </p:txBody>
      </p:sp>
    </p:spTree>
  </p:cSld>
  <p:clrMapOvr>
    <a:masterClrMapping/>
  </p:clrMapOvr>
  <p:transition spd="med">
    <p:wipe dir="d"/>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smtClean="0"/>
              <a:t>Question </a:t>
            </a:r>
            <a:r>
              <a:rPr lang="en-US" dirty="0" smtClean="0"/>
              <a:t>7</a:t>
            </a:r>
            <a:endParaRPr lang="en-US" dirty="0"/>
          </a:p>
        </p:txBody>
      </p:sp>
      <p:sp>
        <p:nvSpPr>
          <p:cNvPr id="3" name="Text Placeholder 2"/>
          <p:cNvSpPr>
            <a:spLocks noGrp="1"/>
          </p:cNvSpPr>
          <p:nvPr>
            <p:ph type="body" idx="1"/>
            <p:custDataLst>
              <p:tags r:id="rId3"/>
            </p:custDataLst>
          </p:nvPr>
        </p:nvSpPr>
        <p:spPr>
          <a:xfrm>
            <a:off x="431800" y="2349500"/>
            <a:ext cx="8356600" cy="3594100"/>
          </a:xfrm>
        </p:spPr>
        <p:txBody>
          <a:bodyPr/>
          <a:lstStyle/>
          <a:p>
            <a:pPr marL="457200" indent="-457200">
              <a:spcAft>
                <a:spcPct val="75000"/>
              </a:spcAft>
              <a:buFontTx/>
              <a:buAutoNum type="alphaUcPeriod"/>
            </a:pPr>
            <a:r>
              <a:rPr lang="en-US" dirty="0" smtClean="0"/>
              <a:t>Use the Rich Text file format. </a:t>
            </a:r>
          </a:p>
          <a:p>
            <a:pPr marL="457200" indent="-457200">
              <a:spcAft>
                <a:spcPct val="75000"/>
              </a:spcAft>
              <a:buFontTx/>
              <a:buAutoNum type="alphaUcPeriod"/>
            </a:pPr>
            <a:r>
              <a:rPr lang="en-US" dirty="0" smtClean="0"/>
              <a:t>Use the </a:t>
            </a:r>
            <a:r>
              <a:rPr lang="en-US" b="1" dirty="0" smtClean="0"/>
              <a:t>File</a:t>
            </a:r>
            <a:r>
              <a:rPr lang="en-US" dirty="0" smtClean="0"/>
              <a:t> command on the </a:t>
            </a:r>
            <a:r>
              <a:rPr lang="en-US" b="1" dirty="0" smtClean="0"/>
              <a:t>Insert</a:t>
            </a:r>
            <a:r>
              <a:rPr lang="en-US" dirty="0" smtClean="0"/>
              <a:t> tab. </a:t>
            </a:r>
          </a:p>
          <a:p>
            <a:pPr marL="457200" indent="-457200">
              <a:spcAft>
                <a:spcPct val="75000"/>
              </a:spcAft>
              <a:buFontTx/>
              <a:buAutoNum type="alphaUcPeriod"/>
            </a:pPr>
            <a:r>
              <a:rPr lang="en-US" dirty="0" smtClean="0"/>
              <a:t>Use the </a:t>
            </a:r>
            <a:r>
              <a:rPr lang="en-US" b="1" dirty="0" smtClean="0"/>
              <a:t>Picture from File</a:t>
            </a:r>
            <a:r>
              <a:rPr lang="en-US" dirty="0" smtClean="0"/>
              <a:t> command on the </a:t>
            </a:r>
            <a:r>
              <a:rPr lang="en-US" b="1" dirty="0" smtClean="0"/>
              <a:t>Insert</a:t>
            </a:r>
            <a:r>
              <a:rPr lang="en-US" dirty="0" smtClean="0"/>
              <a:t> tab. </a:t>
            </a:r>
            <a:endParaRPr lang="en-US" dirty="0"/>
          </a:p>
        </p:txBody>
      </p:sp>
      <p:sp>
        <p:nvSpPr>
          <p:cNvPr id="4" name="Footer Placeholder 3"/>
          <p:cNvSpPr>
            <a:spLocks noGrp="1"/>
          </p:cNvSpPr>
          <p:nvPr>
            <p:ph type="ftr" sz="quarter" idx="11"/>
          </p:nvPr>
        </p:nvSpPr>
        <p:spPr/>
        <p:txBody>
          <a:bodyPr/>
          <a:lstStyle/>
          <a:p>
            <a:r>
              <a:rPr lang="en-US" smtClean="0"/>
              <a:t>Get up to speed</a:t>
            </a:r>
            <a:endParaRPr lang="en-US"/>
          </a:p>
        </p:txBody>
      </p:sp>
      <p:sp>
        <p:nvSpPr>
          <p:cNvPr id="32" name="Rectangle 31"/>
          <p:cNvSpPr/>
          <p:nvPr/>
        </p:nvSpPr>
        <p:spPr>
          <a:xfrm>
            <a:off x="206477" y="843566"/>
            <a:ext cx="7506929" cy="646331"/>
          </a:xfrm>
          <a:prstGeom prst="rect">
            <a:avLst/>
          </a:prstGeom>
        </p:spPr>
        <p:txBody>
          <a:bodyPr wrap="square">
            <a:spAutoFit/>
          </a:bodyPr>
          <a:lstStyle/>
          <a:p>
            <a:pPr marL="0" indent="0">
              <a:spcAft>
                <a:spcPct val="75000"/>
              </a:spcAft>
            </a:pPr>
            <a:r>
              <a:rPr lang="en-US" b="1" dirty="0" smtClean="0"/>
              <a:t>How do you include a picture in line with the text of your message?  (Pick one answer.)</a:t>
            </a:r>
            <a:endParaRPr lang="en-US" b="1" dirty="0"/>
          </a:p>
        </p:txBody>
      </p:sp>
      <p:pic>
        <p:nvPicPr>
          <p:cNvPr id="111" name="Picture 110" descr="wrong.png"/>
          <p:cNvPicPr>
            <a:picLocks/>
          </p:cNvPicPr>
          <p:nvPr>
            <p:custDataLst>
              <p:tags r:id="rId4"/>
            </p:custDataLst>
          </p:nvPr>
        </p:nvPicPr>
        <p:blipFill>
          <a:blip r:embed="rId8" cstate="print"/>
          <a:stretch>
            <a:fillRect/>
          </a:stretch>
        </p:blipFill>
        <p:spPr>
          <a:xfrm>
            <a:off x="63500" y="2400300"/>
            <a:ext cx="368300" cy="368300"/>
          </a:xfrm>
          <a:prstGeom prst="rect">
            <a:avLst/>
          </a:prstGeom>
        </p:spPr>
      </p:pic>
      <p:pic>
        <p:nvPicPr>
          <p:cNvPr id="112" name="Picture 111" descr="wrong.png"/>
          <p:cNvPicPr>
            <a:picLocks/>
          </p:cNvPicPr>
          <p:nvPr>
            <p:custDataLst>
              <p:tags r:id="rId5"/>
            </p:custDataLst>
          </p:nvPr>
        </p:nvPicPr>
        <p:blipFill>
          <a:blip r:embed="rId8" cstate="print"/>
          <a:stretch>
            <a:fillRect/>
          </a:stretch>
        </p:blipFill>
        <p:spPr>
          <a:xfrm>
            <a:off x="63500" y="2933700"/>
            <a:ext cx="368300" cy="368300"/>
          </a:xfrm>
          <a:prstGeom prst="rect">
            <a:avLst/>
          </a:prstGeom>
        </p:spPr>
      </p:pic>
      <p:pic>
        <p:nvPicPr>
          <p:cNvPr id="113" name="Picture 112" descr="correct.png"/>
          <p:cNvPicPr>
            <a:picLocks/>
          </p:cNvPicPr>
          <p:nvPr>
            <p:custDataLst>
              <p:tags r:id="rId6"/>
            </p:custDataLst>
          </p:nvPr>
        </p:nvPicPr>
        <p:blipFill>
          <a:blip r:embed="rId9" cstate="print"/>
          <a:stretch>
            <a:fillRect/>
          </a:stretch>
        </p:blipFill>
        <p:spPr>
          <a:xfrm>
            <a:off x="63500" y="3517900"/>
            <a:ext cx="368300" cy="368300"/>
          </a:xfrm>
          <a:prstGeom prst="rect">
            <a:avLst/>
          </a:prstGeom>
        </p:spPr>
      </p:pic>
    </p:spTree>
    <p:custDataLst>
      <p:tags r:id="rId1"/>
    </p:custDataLst>
  </p:cSld>
  <p:clrMapOvr>
    <a:masterClrMapping/>
  </p:clrMapOvr>
  <p:transition spd="med">
    <p:wipe dir="d"/>
  </p:transition>
</p:sld>
</file>

<file path=ppt/slides/slide7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5"/>
          <p:cNvSpPr>
            <a:spLocks noGrp="1"/>
          </p:cNvSpPr>
          <p:nvPr>
            <p:ph type="ftr" sz="quarter" idx="11"/>
          </p:nvPr>
        </p:nvSpPr>
        <p:spPr/>
        <p:txBody>
          <a:bodyPr/>
          <a:lstStyle/>
          <a:p>
            <a:r>
              <a:rPr lang="en-US"/>
              <a:t>Get up to speed</a:t>
            </a:r>
          </a:p>
        </p:txBody>
      </p:sp>
      <p:sp>
        <p:nvSpPr>
          <p:cNvPr id="161794" name="Rectangle 2"/>
          <p:cNvSpPr>
            <a:spLocks noGrp="1" noChangeArrowheads="1"/>
          </p:cNvSpPr>
          <p:nvPr>
            <p:ph type="title"/>
          </p:nvPr>
        </p:nvSpPr>
        <p:spPr/>
        <p:txBody>
          <a:bodyPr/>
          <a:lstStyle/>
          <a:p>
            <a:r>
              <a:rPr lang="en-US" dirty="0" smtClean="0"/>
              <a:t>Q</a:t>
            </a:r>
            <a:r>
              <a:rPr lang="en-US" dirty="0" smtClean="0"/>
              <a:t>uestion 7: </a:t>
            </a:r>
            <a:r>
              <a:rPr lang="en-US" dirty="0"/>
              <a:t>Answer</a:t>
            </a:r>
          </a:p>
        </p:txBody>
      </p:sp>
      <p:sp>
        <p:nvSpPr>
          <p:cNvPr id="161795" name="Rectangle 3"/>
          <p:cNvSpPr>
            <a:spLocks noGrp="1" noChangeArrowheads="1"/>
          </p:cNvSpPr>
          <p:nvPr>
            <p:ph sz="half" idx="2"/>
          </p:nvPr>
        </p:nvSpPr>
        <p:spPr>
          <a:xfrm>
            <a:off x="323850" y="815975"/>
            <a:ext cx="8350250" cy="703263"/>
          </a:xfrm>
        </p:spPr>
        <p:txBody>
          <a:bodyPr/>
          <a:lstStyle/>
          <a:p>
            <a:pPr marL="0" indent="0">
              <a:spcAft>
                <a:spcPct val="75000"/>
              </a:spcAft>
            </a:pPr>
            <a:r>
              <a:rPr lang="en-US"/>
              <a:t>Use the </a:t>
            </a:r>
            <a:r>
              <a:rPr lang="en-US" b="1"/>
              <a:t>Picture from File</a:t>
            </a:r>
            <a:r>
              <a:rPr lang="en-US"/>
              <a:t> command on the </a:t>
            </a:r>
            <a:r>
              <a:rPr lang="en-US" b="1"/>
              <a:t>Insert</a:t>
            </a:r>
            <a:r>
              <a:rPr lang="en-US"/>
              <a:t> tab. </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61795"/>
                                        </p:tgtEl>
                                        <p:attrNameLst>
                                          <p:attrName>style.visibility</p:attrName>
                                        </p:attrNameLst>
                                      </p:cBhvr>
                                      <p:to>
                                        <p:strVal val="visible"/>
                                      </p:to>
                                    </p:set>
                                    <p:anim calcmode="lin" valueType="num">
                                      <p:cBhvr>
                                        <p:cTn id="7" dur="500" fill="hold"/>
                                        <p:tgtEl>
                                          <p:spTgt spid="161795"/>
                                        </p:tgtEl>
                                        <p:attrNameLst>
                                          <p:attrName>ppt_w</p:attrName>
                                        </p:attrNameLst>
                                      </p:cBhvr>
                                      <p:tavLst>
                                        <p:tav tm="0">
                                          <p:val>
                                            <p:fltVal val="0"/>
                                          </p:val>
                                        </p:tav>
                                        <p:tav tm="100000">
                                          <p:val>
                                            <p:strVal val="#ppt_w"/>
                                          </p:val>
                                        </p:tav>
                                      </p:tavLst>
                                    </p:anim>
                                    <p:anim calcmode="lin" valueType="num">
                                      <p:cBhvr>
                                        <p:cTn id="8" dur="500" fill="hold"/>
                                        <p:tgtEl>
                                          <p:spTgt spid="16179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795" grpId="0" autoUpdateAnimBg="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smtClean="0"/>
              <a:t>Question </a:t>
            </a:r>
            <a:r>
              <a:rPr lang="en-US" dirty="0" smtClean="0"/>
              <a:t>8</a:t>
            </a:r>
            <a:endParaRPr lang="en-US" dirty="0"/>
          </a:p>
        </p:txBody>
      </p:sp>
      <p:sp>
        <p:nvSpPr>
          <p:cNvPr id="3" name="Text Placeholder 2"/>
          <p:cNvSpPr>
            <a:spLocks noGrp="1"/>
          </p:cNvSpPr>
          <p:nvPr>
            <p:ph type="body" idx="1"/>
            <p:custDataLst>
              <p:tags r:id="rId3"/>
            </p:custDataLst>
          </p:nvPr>
        </p:nvSpPr>
        <p:spPr>
          <a:xfrm>
            <a:off x="431800" y="2400300"/>
            <a:ext cx="8356600" cy="3543300"/>
          </a:xfrm>
        </p:spPr>
        <p:txBody>
          <a:bodyPr/>
          <a:lstStyle/>
          <a:p>
            <a:pPr marL="457200" indent="-457200">
              <a:spcAft>
                <a:spcPct val="75000"/>
              </a:spcAft>
              <a:buFontTx/>
              <a:buAutoNum type="alphaUcPeriod"/>
            </a:pPr>
            <a:r>
              <a:rPr lang="en-US" dirty="0" smtClean="0"/>
              <a:t>Open the message and double-click each attachment icon. </a:t>
            </a:r>
          </a:p>
          <a:p>
            <a:pPr marL="457200" indent="-457200">
              <a:spcAft>
                <a:spcPct val="75000"/>
              </a:spcAft>
              <a:buFontTx/>
              <a:buAutoNum type="alphaUcPeriod"/>
            </a:pPr>
            <a:r>
              <a:rPr lang="en-US" dirty="0" smtClean="0"/>
              <a:t>Click the attachment icons in the Reading Pane. </a:t>
            </a:r>
          </a:p>
          <a:p>
            <a:pPr marL="457200" indent="-457200">
              <a:spcAft>
                <a:spcPct val="75000"/>
              </a:spcAft>
              <a:buFontTx/>
              <a:buAutoNum type="alphaUcPeriod"/>
            </a:pPr>
            <a:r>
              <a:rPr lang="en-US" dirty="0" smtClean="0"/>
              <a:t>Right-click the attachment icon and click </a:t>
            </a:r>
            <a:r>
              <a:rPr lang="en-US" b="1" dirty="0" smtClean="0"/>
              <a:t>Open</a:t>
            </a:r>
            <a:r>
              <a:rPr lang="en-US" dirty="0" smtClean="0"/>
              <a:t>. </a:t>
            </a:r>
            <a:endParaRPr lang="en-US" dirty="0"/>
          </a:p>
        </p:txBody>
      </p:sp>
      <p:sp>
        <p:nvSpPr>
          <p:cNvPr id="4" name="Footer Placeholder 3"/>
          <p:cNvSpPr>
            <a:spLocks noGrp="1"/>
          </p:cNvSpPr>
          <p:nvPr>
            <p:ph type="ftr" sz="quarter" idx="11"/>
          </p:nvPr>
        </p:nvSpPr>
        <p:spPr/>
        <p:txBody>
          <a:bodyPr/>
          <a:lstStyle/>
          <a:p>
            <a:r>
              <a:rPr lang="en-US" smtClean="0"/>
              <a:t>Get up to speed</a:t>
            </a:r>
            <a:endParaRPr lang="en-US"/>
          </a:p>
        </p:txBody>
      </p:sp>
      <p:sp>
        <p:nvSpPr>
          <p:cNvPr id="29" name="Rectangle 28"/>
          <p:cNvSpPr/>
          <p:nvPr/>
        </p:nvSpPr>
        <p:spPr>
          <a:xfrm>
            <a:off x="280218" y="950027"/>
            <a:ext cx="8554065" cy="923330"/>
          </a:xfrm>
          <a:prstGeom prst="rect">
            <a:avLst/>
          </a:prstGeom>
        </p:spPr>
        <p:txBody>
          <a:bodyPr wrap="square">
            <a:spAutoFit/>
          </a:bodyPr>
          <a:lstStyle/>
          <a:p>
            <a:pPr marL="0" indent="0">
              <a:spcAft>
                <a:spcPct val="75000"/>
              </a:spcAft>
            </a:pPr>
            <a:r>
              <a:rPr lang="en-US" b="1" dirty="0" smtClean="0"/>
              <a:t>You’ve received a message with two JPEG picture attachments. What’s the fastest way to determine whether you want to save the attachments?</a:t>
            </a:r>
            <a:r>
              <a:rPr lang="en-US" sz="1600" b="1" dirty="0" smtClean="0"/>
              <a:t> </a:t>
            </a:r>
            <a:r>
              <a:rPr lang="en-US" b="1" dirty="0" smtClean="0"/>
              <a:t>(Pick one answer.)</a:t>
            </a:r>
            <a:endParaRPr lang="en-US" b="1" dirty="0"/>
          </a:p>
        </p:txBody>
      </p:sp>
      <p:pic>
        <p:nvPicPr>
          <p:cNvPr id="135" name="Picture 134" descr="wrong.png"/>
          <p:cNvPicPr>
            <a:picLocks/>
          </p:cNvPicPr>
          <p:nvPr>
            <p:custDataLst>
              <p:tags r:id="rId4"/>
            </p:custDataLst>
          </p:nvPr>
        </p:nvPicPr>
        <p:blipFill>
          <a:blip r:embed="rId8" cstate="print"/>
          <a:stretch>
            <a:fillRect/>
          </a:stretch>
        </p:blipFill>
        <p:spPr>
          <a:xfrm>
            <a:off x="63500" y="2451100"/>
            <a:ext cx="368300" cy="368300"/>
          </a:xfrm>
          <a:prstGeom prst="rect">
            <a:avLst/>
          </a:prstGeom>
        </p:spPr>
      </p:pic>
      <p:pic>
        <p:nvPicPr>
          <p:cNvPr id="136" name="Picture 135" descr="correct.png"/>
          <p:cNvPicPr>
            <a:picLocks/>
          </p:cNvPicPr>
          <p:nvPr>
            <p:custDataLst>
              <p:tags r:id="rId5"/>
            </p:custDataLst>
          </p:nvPr>
        </p:nvPicPr>
        <p:blipFill>
          <a:blip r:embed="rId9" cstate="print"/>
          <a:stretch>
            <a:fillRect/>
          </a:stretch>
        </p:blipFill>
        <p:spPr>
          <a:xfrm>
            <a:off x="63500" y="2984500"/>
            <a:ext cx="368300" cy="368300"/>
          </a:xfrm>
          <a:prstGeom prst="rect">
            <a:avLst/>
          </a:prstGeom>
        </p:spPr>
      </p:pic>
      <p:pic>
        <p:nvPicPr>
          <p:cNvPr id="137" name="Picture 136" descr="wrong.png"/>
          <p:cNvPicPr>
            <a:picLocks/>
          </p:cNvPicPr>
          <p:nvPr>
            <p:custDataLst>
              <p:tags r:id="rId6"/>
            </p:custDataLst>
          </p:nvPr>
        </p:nvPicPr>
        <p:blipFill>
          <a:blip r:embed="rId8" cstate="print"/>
          <a:stretch>
            <a:fillRect/>
          </a:stretch>
        </p:blipFill>
        <p:spPr>
          <a:xfrm>
            <a:off x="63500" y="3568700"/>
            <a:ext cx="368300" cy="368300"/>
          </a:xfrm>
          <a:prstGeom prst="rect">
            <a:avLst/>
          </a:prstGeom>
        </p:spPr>
      </p:pic>
    </p:spTree>
    <p:custDataLst>
      <p:tags r:id="rId1"/>
    </p:custDataLst>
  </p:cSld>
  <p:clrMapOvr>
    <a:masterClrMapping/>
  </p:clrMapOvr>
  <p:transition spd="med">
    <p:wipe dir="d"/>
  </p:transition>
</p:sld>
</file>

<file path=ppt/slides/slide7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Get up to speed</a:t>
            </a:r>
          </a:p>
        </p:txBody>
      </p:sp>
      <p:sp>
        <p:nvSpPr>
          <p:cNvPr id="165890" name="Rectangle 2"/>
          <p:cNvSpPr>
            <a:spLocks noGrp="1" noChangeArrowheads="1"/>
          </p:cNvSpPr>
          <p:nvPr>
            <p:ph type="title"/>
          </p:nvPr>
        </p:nvSpPr>
        <p:spPr/>
        <p:txBody>
          <a:bodyPr/>
          <a:lstStyle/>
          <a:p>
            <a:r>
              <a:rPr lang="en-US" dirty="0" smtClean="0"/>
              <a:t>Q</a:t>
            </a:r>
            <a:r>
              <a:rPr lang="en-US" dirty="0" smtClean="0"/>
              <a:t>uestion 8: </a:t>
            </a:r>
            <a:r>
              <a:rPr lang="en-US" dirty="0"/>
              <a:t>Answer</a:t>
            </a:r>
          </a:p>
        </p:txBody>
      </p:sp>
      <p:sp>
        <p:nvSpPr>
          <p:cNvPr id="165891" name="Rectangle 3"/>
          <p:cNvSpPr>
            <a:spLocks noGrp="1" noChangeArrowheads="1"/>
          </p:cNvSpPr>
          <p:nvPr>
            <p:ph sz="half" idx="2"/>
          </p:nvPr>
        </p:nvSpPr>
        <p:spPr>
          <a:xfrm>
            <a:off x="261938" y="836613"/>
            <a:ext cx="8350250" cy="703262"/>
          </a:xfrm>
        </p:spPr>
        <p:txBody>
          <a:bodyPr/>
          <a:lstStyle/>
          <a:p>
            <a:pPr marL="0" indent="0">
              <a:spcAft>
                <a:spcPct val="75000"/>
              </a:spcAft>
            </a:pPr>
            <a:r>
              <a:rPr lang="en-US"/>
              <a:t>Click the attachment icons in the Reading Pane. </a:t>
            </a:r>
          </a:p>
        </p:txBody>
      </p:sp>
      <p:sp>
        <p:nvSpPr>
          <p:cNvPr id="165892" name="Rectangle 4"/>
          <p:cNvSpPr>
            <a:spLocks noChangeArrowheads="1"/>
          </p:cNvSpPr>
          <p:nvPr/>
        </p:nvSpPr>
        <p:spPr bwMode="auto">
          <a:xfrm>
            <a:off x="238125" y="2082800"/>
            <a:ext cx="8350250" cy="1758950"/>
          </a:xfrm>
          <a:prstGeom prst="rect">
            <a:avLst/>
          </a:prstGeom>
          <a:noFill/>
          <a:ln w="9525">
            <a:noFill/>
            <a:miter lim="800000"/>
            <a:headEnd/>
            <a:tailEnd/>
          </a:ln>
          <a:effectLst/>
        </p:spPr>
        <p:txBody>
          <a:bodyPr/>
          <a:lstStyle/>
          <a:p>
            <a:pPr>
              <a:spcBef>
                <a:spcPct val="20000"/>
              </a:spcBef>
              <a:spcAft>
                <a:spcPct val="75000"/>
              </a:spcAft>
            </a:pPr>
            <a:r>
              <a:rPr lang="en-US" sz="2000"/>
              <a:t>Clicking the attachment icons will allow you to see a preview of the pictures, one at a time, right in the Reading Pane. This technique will work for other types of attachment as well: PowerPoint presentations, Word documents, or Excel workbooks, to name a few.</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65891"/>
                                        </p:tgtEl>
                                        <p:attrNameLst>
                                          <p:attrName>style.visibility</p:attrName>
                                        </p:attrNameLst>
                                      </p:cBhvr>
                                      <p:to>
                                        <p:strVal val="visible"/>
                                      </p:to>
                                    </p:set>
                                    <p:anim calcmode="lin" valueType="num">
                                      <p:cBhvr>
                                        <p:cTn id="7" dur="500" fill="hold"/>
                                        <p:tgtEl>
                                          <p:spTgt spid="165891"/>
                                        </p:tgtEl>
                                        <p:attrNameLst>
                                          <p:attrName>ppt_w</p:attrName>
                                        </p:attrNameLst>
                                      </p:cBhvr>
                                      <p:tavLst>
                                        <p:tav tm="0">
                                          <p:val>
                                            <p:fltVal val="0"/>
                                          </p:val>
                                        </p:tav>
                                        <p:tav tm="100000">
                                          <p:val>
                                            <p:strVal val="#ppt_w"/>
                                          </p:val>
                                        </p:tav>
                                      </p:tavLst>
                                    </p:anim>
                                    <p:anim calcmode="lin" valueType="num">
                                      <p:cBhvr>
                                        <p:cTn id="8" dur="500" fill="hold"/>
                                        <p:tgtEl>
                                          <p:spTgt spid="165891"/>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165892"/>
                                        </p:tgtEl>
                                        <p:attrNameLst>
                                          <p:attrName>style.visibility</p:attrName>
                                        </p:attrNameLst>
                                      </p:cBhvr>
                                      <p:to>
                                        <p:strVal val="visible"/>
                                      </p:to>
                                    </p:set>
                                    <p:animEffect transition="in" filter="slide(fromBottom)">
                                      <p:cBhvr>
                                        <p:cTn id="13" dur="500"/>
                                        <p:tgtEl>
                                          <p:spTgt spid="1658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891" grpId="0" autoUpdateAnimBg="0"/>
      <p:bldP spid="165892" grpId="0" autoUpdateAnimBg="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smtClean="0"/>
              <a:t>Question </a:t>
            </a:r>
            <a:r>
              <a:rPr lang="en-US" dirty="0" smtClean="0"/>
              <a:t>9</a:t>
            </a:r>
            <a:endParaRPr lang="en-US" dirty="0"/>
          </a:p>
        </p:txBody>
      </p:sp>
      <p:sp>
        <p:nvSpPr>
          <p:cNvPr id="3" name="Text Placeholder 2"/>
          <p:cNvSpPr>
            <a:spLocks noGrp="1"/>
          </p:cNvSpPr>
          <p:nvPr>
            <p:ph type="body" idx="1"/>
            <p:custDataLst>
              <p:tags r:id="rId3"/>
            </p:custDataLst>
          </p:nvPr>
        </p:nvSpPr>
        <p:spPr>
          <a:xfrm>
            <a:off x="431800" y="2108200"/>
            <a:ext cx="8356600" cy="3835400"/>
          </a:xfrm>
        </p:spPr>
        <p:txBody>
          <a:bodyPr/>
          <a:lstStyle/>
          <a:p>
            <a:pPr marL="457200" indent="-457200">
              <a:spcAft>
                <a:spcPct val="75000"/>
              </a:spcAft>
              <a:buFontTx/>
              <a:buAutoNum type="alphaUcPeriod"/>
            </a:pPr>
            <a:r>
              <a:rPr lang="en-US" dirty="0" smtClean="0"/>
              <a:t>When you create a new e-mail message, it will use this new file format. </a:t>
            </a:r>
          </a:p>
          <a:p>
            <a:pPr marL="457200" indent="-457200">
              <a:spcAft>
                <a:spcPct val="75000"/>
              </a:spcAft>
              <a:buFontTx/>
              <a:buAutoNum type="alphaUcPeriod"/>
            </a:pPr>
            <a:r>
              <a:rPr lang="en-US" dirty="0" smtClean="0"/>
              <a:t>Attachments that you send or receive may use the new format. </a:t>
            </a:r>
          </a:p>
          <a:p>
            <a:pPr marL="457200" indent="-457200">
              <a:spcAft>
                <a:spcPct val="75000"/>
              </a:spcAft>
              <a:buFontTx/>
              <a:buAutoNum type="alphaUcPeriod"/>
            </a:pPr>
            <a:r>
              <a:rPr lang="en-US" dirty="0" smtClean="0"/>
              <a:t>Attached files will appear in line with the text of the e-mail message. </a:t>
            </a:r>
            <a:endParaRPr lang="en-US" dirty="0"/>
          </a:p>
        </p:txBody>
      </p:sp>
      <p:sp>
        <p:nvSpPr>
          <p:cNvPr id="4" name="Footer Placeholder 3"/>
          <p:cNvSpPr>
            <a:spLocks noGrp="1"/>
          </p:cNvSpPr>
          <p:nvPr>
            <p:ph type="ftr" sz="quarter" idx="11"/>
          </p:nvPr>
        </p:nvSpPr>
        <p:spPr/>
        <p:txBody>
          <a:bodyPr/>
          <a:lstStyle/>
          <a:p>
            <a:r>
              <a:rPr lang="en-US" smtClean="0"/>
              <a:t>Get up to speed</a:t>
            </a:r>
            <a:endParaRPr lang="en-US"/>
          </a:p>
        </p:txBody>
      </p:sp>
      <p:sp>
        <p:nvSpPr>
          <p:cNvPr id="32" name="Rectangle 31"/>
          <p:cNvSpPr/>
          <p:nvPr/>
        </p:nvSpPr>
        <p:spPr>
          <a:xfrm>
            <a:off x="206476" y="867300"/>
            <a:ext cx="8421329" cy="646331"/>
          </a:xfrm>
          <a:prstGeom prst="rect">
            <a:avLst/>
          </a:prstGeom>
        </p:spPr>
        <p:txBody>
          <a:bodyPr wrap="square">
            <a:spAutoFit/>
          </a:bodyPr>
          <a:lstStyle/>
          <a:p>
            <a:pPr marL="0" indent="0">
              <a:spcAft>
                <a:spcPct val="75000"/>
              </a:spcAft>
            </a:pPr>
            <a:r>
              <a:rPr lang="en-US" b="1" dirty="0" smtClean="0"/>
              <a:t>In the 2007 Office release, many programs use a new file format. How has this file format affected Outlook 2007? (Pick one answer.)</a:t>
            </a:r>
            <a:endParaRPr lang="en-US" b="1" dirty="0"/>
          </a:p>
        </p:txBody>
      </p:sp>
      <p:pic>
        <p:nvPicPr>
          <p:cNvPr id="114" name="Picture 113" descr="wrong.png"/>
          <p:cNvPicPr>
            <a:picLocks/>
          </p:cNvPicPr>
          <p:nvPr>
            <p:custDataLst>
              <p:tags r:id="rId4"/>
            </p:custDataLst>
          </p:nvPr>
        </p:nvPicPr>
        <p:blipFill>
          <a:blip r:embed="rId8" cstate="print"/>
          <a:stretch>
            <a:fillRect/>
          </a:stretch>
        </p:blipFill>
        <p:spPr>
          <a:xfrm>
            <a:off x="63500" y="2159000"/>
            <a:ext cx="368300" cy="368300"/>
          </a:xfrm>
          <a:prstGeom prst="rect">
            <a:avLst/>
          </a:prstGeom>
        </p:spPr>
      </p:pic>
      <p:pic>
        <p:nvPicPr>
          <p:cNvPr id="115" name="Picture 114" descr="correct.png"/>
          <p:cNvPicPr>
            <a:picLocks/>
          </p:cNvPicPr>
          <p:nvPr>
            <p:custDataLst>
              <p:tags r:id="rId5"/>
            </p:custDataLst>
          </p:nvPr>
        </p:nvPicPr>
        <p:blipFill>
          <a:blip r:embed="rId9" cstate="print"/>
          <a:stretch>
            <a:fillRect/>
          </a:stretch>
        </p:blipFill>
        <p:spPr>
          <a:xfrm>
            <a:off x="63500" y="2997200"/>
            <a:ext cx="368300" cy="368300"/>
          </a:xfrm>
          <a:prstGeom prst="rect">
            <a:avLst/>
          </a:prstGeom>
        </p:spPr>
      </p:pic>
      <p:pic>
        <p:nvPicPr>
          <p:cNvPr id="116" name="Picture 115" descr="wrong.png"/>
          <p:cNvPicPr>
            <a:picLocks/>
          </p:cNvPicPr>
          <p:nvPr>
            <p:custDataLst>
              <p:tags r:id="rId6"/>
            </p:custDataLst>
          </p:nvPr>
        </p:nvPicPr>
        <p:blipFill>
          <a:blip r:embed="rId8" cstate="print"/>
          <a:stretch>
            <a:fillRect/>
          </a:stretch>
        </p:blipFill>
        <p:spPr>
          <a:xfrm>
            <a:off x="63500" y="3581400"/>
            <a:ext cx="368300" cy="368300"/>
          </a:xfrm>
          <a:prstGeom prst="rect">
            <a:avLst/>
          </a:prstGeom>
        </p:spPr>
      </p:pic>
    </p:spTree>
    <p:custDataLst>
      <p:tags r:id="rId1"/>
    </p:custDataLst>
  </p:cSld>
  <p:clrMapOvr>
    <a:masterClrMapping/>
  </p:clrMapOvr>
  <p:transition spd="med">
    <p:wipe dir="d"/>
  </p:transition>
</p:sld>
</file>

<file path=ppt/slides/slide7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Get up to speed</a:t>
            </a:r>
          </a:p>
        </p:txBody>
      </p:sp>
      <p:sp>
        <p:nvSpPr>
          <p:cNvPr id="169986" name="Rectangle 2"/>
          <p:cNvSpPr>
            <a:spLocks noGrp="1" noChangeArrowheads="1"/>
          </p:cNvSpPr>
          <p:nvPr>
            <p:ph type="title"/>
          </p:nvPr>
        </p:nvSpPr>
        <p:spPr/>
        <p:txBody>
          <a:bodyPr/>
          <a:lstStyle/>
          <a:p>
            <a:r>
              <a:rPr lang="en-US" dirty="0" smtClean="0"/>
              <a:t>Q</a:t>
            </a:r>
            <a:r>
              <a:rPr lang="en-US" dirty="0" smtClean="0"/>
              <a:t>uestion 9: </a:t>
            </a:r>
            <a:r>
              <a:rPr lang="en-US" dirty="0"/>
              <a:t>Answer</a:t>
            </a:r>
          </a:p>
        </p:txBody>
      </p:sp>
      <p:sp>
        <p:nvSpPr>
          <p:cNvPr id="169987" name="Rectangle 3"/>
          <p:cNvSpPr>
            <a:spLocks noGrp="1" noChangeArrowheads="1"/>
          </p:cNvSpPr>
          <p:nvPr>
            <p:ph sz="half" idx="2"/>
          </p:nvPr>
        </p:nvSpPr>
        <p:spPr>
          <a:xfrm>
            <a:off x="261938" y="877888"/>
            <a:ext cx="8350250" cy="703262"/>
          </a:xfrm>
        </p:spPr>
        <p:txBody>
          <a:bodyPr/>
          <a:lstStyle/>
          <a:p>
            <a:pPr marL="0" indent="0">
              <a:spcAft>
                <a:spcPct val="75000"/>
              </a:spcAft>
            </a:pPr>
            <a:r>
              <a:rPr lang="en-US"/>
              <a:t>Attachments that you send or receive may use the new format. </a:t>
            </a:r>
          </a:p>
        </p:txBody>
      </p:sp>
      <p:sp>
        <p:nvSpPr>
          <p:cNvPr id="169988" name="Rectangle 4"/>
          <p:cNvSpPr>
            <a:spLocks noChangeArrowheads="1"/>
          </p:cNvSpPr>
          <p:nvPr/>
        </p:nvSpPr>
        <p:spPr bwMode="auto">
          <a:xfrm>
            <a:off x="238125" y="2124075"/>
            <a:ext cx="8350250" cy="1925638"/>
          </a:xfrm>
          <a:prstGeom prst="rect">
            <a:avLst/>
          </a:prstGeom>
          <a:noFill/>
          <a:ln w="9525">
            <a:noFill/>
            <a:miter lim="800000"/>
            <a:headEnd/>
            <a:tailEnd/>
          </a:ln>
          <a:effectLst/>
        </p:spPr>
        <p:txBody>
          <a:bodyPr/>
          <a:lstStyle/>
          <a:p>
            <a:pPr>
              <a:spcBef>
                <a:spcPct val="20000"/>
              </a:spcBef>
              <a:spcAft>
                <a:spcPct val="75000"/>
              </a:spcAft>
            </a:pPr>
            <a:r>
              <a:rPr lang="en-US" sz="2000"/>
              <a:t>Outlook fully supports sending and receiving files in the new file format. And, if you’re working with people who haven’t yet upgraded, you’ll have choices about how to make sure they can read those files. </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69987"/>
                                        </p:tgtEl>
                                        <p:attrNameLst>
                                          <p:attrName>style.visibility</p:attrName>
                                        </p:attrNameLst>
                                      </p:cBhvr>
                                      <p:to>
                                        <p:strVal val="visible"/>
                                      </p:to>
                                    </p:set>
                                    <p:anim calcmode="lin" valueType="num">
                                      <p:cBhvr>
                                        <p:cTn id="7" dur="500" fill="hold"/>
                                        <p:tgtEl>
                                          <p:spTgt spid="169987"/>
                                        </p:tgtEl>
                                        <p:attrNameLst>
                                          <p:attrName>ppt_w</p:attrName>
                                        </p:attrNameLst>
                                      </p:cBhvr>
                                      <p:tavLst>
                                        <p:tav tm="0">
                                          <p:val>
                                            <p:fltVal val="0"/>
                                          </p:val>
                                        </p:tav>
                                        <p:tav tm="100000">
                                          <p:val>
                                            <p:strVal val="#ppt_w"/>
                                          </p:val>
                                        </p:tav>
                                      </p:tavLst>
                                    </p:anim>
                                    <p:anim calcmode="lin" valueType="num">
                                      <p:cBhvr>
                                        <p:cTn id="8" dur="500" fill="hold"/>
                                        <p:tgtEl>
                                          <p:spTgt spid="169987"/>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169988"/>
                                        </p:tgtEl>
                                        <p:attrNameLst>
                                          <p:attrName>style.visibility</p:attrName>
                                        </p:attrNameLst>
                                      </p:cBhvr>
                                      <p:to>
                                        <p:strVal val="visible"/>
                                      </p:to>
                                    </p:set>
                                    <p:animEffect transition="in" filter="slide(fromBottom)">
                                      <p:cBhvr>
                                        <p:cTn id="13" dur="500"/>
                                        <p:tgtEl>
                                          <p:spTgt spid="1699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987" grpId="0" autoUpdateAnimBg="0"/>
      <p:bldP spid="169988" grpId="0" autoUpdateAnimBg="0"/>
    </p:bldLst>
  </p:timing>
</p:sld>
</file>

<file path=ppt/slides/slide7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5"/>
          <p:cNvSpPr>
            <a:spLocks noGrp="1"/>
          </p:cNvSpPr>
          <p:nvPr>
            <p:ph type="ftr" sz="quarter" idx="11"/>
          </p:nvPr>
        </p:nvSpPr>
        <p:spPr/>
        <p:txBody>
          <a:bodyPr/>
          <a:lstStyle/>
          <a:p>
            <a:r>
              <a:rPr lang="en-US"/>
              <a:t>Get up to speed</a:t>
            </a:r>
          </a:p>
        </p:txBody>
      </p:sp>
      <p:sp>
        <p:nvSpPr>
          <p:cNvPr id="68610" name="Rectangle 2"/>
          <p:cNvSpPr>
            <a:spLocks noGrp="1" noChangeArrowheads="1"/>
          </p:cNvSpPr>
          <p:nvPr>
            <p:ph type="title"/>
          </p:nvPr>
        </p:nvSpPr>
        <p:spPr/>
        <p:txBody>
          <a:bodyPr/>
          <a:lstStyle/>
          <a:p>
            <a:r>
              <a:rPr lang="en-US"/>
              <a:t>Quick Reference Card</a:t>
            </a:r>
          </a:p>
        </p:txBody>
      </p:sp>
      <p:sp>
        <p:nvSpPr>
          <p:cNvPr id="68611" name="Rectangle 3"/>
          <p:cNvSpPr>
            <a:spLocks noGrp="1" noChangeArrowheads="1"/>
          </p:cNvSpPr>
          <p:nvPr>
            <p:ph type="body" sz="half" idx="2"/>
          </p:nvPr>
        </p:nvSpPr>
        <p:spPr>
          <a:xfrm>
            <a:off x="276225" y="882650"/>
            <a:ext cx="8297863" cy="2678113"/>
          </a:xfrm>
        </p:spPr>
        <p:txBody>
          <a:bodyPr/>
          <a:lstStyle/>
          <a:p>
            <a:pPr marL="0" indent="0">
              <a:spcAft>
                <a:spcPct val="75000"/>
              </a:spcAft>
            </a:pPr>
            <a:r>
              <a:rPr lang="en-US" sz="2400"/>
              <a:t>For a summary of the tasks covered in this course, view the </a:t>
            </a:r>
            <a:r>
              <a:rPr lang="en-US" sz="2400">
                <a:hlinkClick r:id="rId3"/>
              </a:rPr>
              <a:t>Quick Reference Card</a:t>
            </a:r>
            <a:r>
              <a:rPr lang="en-US" sz="2400"/>
              <a:t>.</a:t>
            </a:r>
          </a:p>
          <a:p>
            <a:pPr marL="0" indent="0">
              <a:spcAft>
                <a:spcPct val="75000"/>
              </a:spcAft>
            </a:pPr>
            <a:r>
              <a:rPr lang="en-US" sz="2400"/>
              <a:t> </a:t>
            </a:r>
            <a:endParaRPr lang="en-US" sz="2400" b="1">
              <a:solidFill>
                <a:srgbClr val="FF0000"/>
              </a:solidFill>
            </a:endParaRPr>
          </a:p>
          <a:p>
            <a:pPr marL="0" indent="0">
              <a:spcAft>
                <a:spcPct val="75000"/>
              </a:spcAft>
            </a:pPr>
            <a:endParaRPr lang="en-US" sz="2400"/>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68611">
                                            <p:txEl>
                                              <p:pRg st="0" end="0"/>
                                            </p:txEl>
                                          </p:spTgt>
                                        </p:tgtEl>
                                        <p:attrNameLst>
                                          <p:attrName>style.visibility</p:attrName>
                                        </p:attrNameLst>
                                      </p:cBhvr>
                                      <p:to>
                                        <p:strVal val="visible"/>
                                      </p:to>
                                    </p:set>
                                    <p:animEffect transition="in" filter="slide(fromTop)">
                                      <p:cBhvr>
                                        <p:cTn id="7" dur="500"/>
                                        <p:tgtEl>
                                          <p:spTgt spid="68611">
                                            <p:txEl>
                                              <p:pRg st="0" end="0"/>
                                            </p:txEl>
                                          </p:spTgt>
                                        </p:tgtEl>
                                      </p:cBhvr>
                                    </p:animEffect>
                                  </p:childTnLst>
                                </p:cTn>
                              </p:par>
                            </p:childTnLst>
                          </p:cTn>
                        </p:par>
                        <p:par>
                          <p:cTn id="8" fill="hold">
                            <p:stCondLst>
                              <p:cond delay="500"/>
                            </p:stCondLst>
                            <p:childTnLst>
                              <p:par>
                                <p:cTn id="9" presetID="12" presetClass="entr" presetSubtype="1" fill="hold" grpId="0" nodeType="afterEffect">
                                  <p:stCondLst>
                                    <p:cond delay="0"/>
                                  </p:stCondLst>
                                  <p:childTnLst>
                                    <p:set>
                                      <p:cBhvr>
                                        <p:cTn id="10" dur="1" fill="hold">
                                          <p:stCondLst>
                                            <p:cond delay="0"/>
                                          </p:stCondLst>
                                        </p:cTn>
                                        <p:tgtEl>
                                          <p:spTgt spid="68611">
                                            <p:txEl>
                                              <p:pRg st="1" end="1"/>
                                            </p:txEl>
                                          </p:spTgt>
                                        </p:tgtEl>
                                        <p:attrNameLst>
                                          <p:attrName>style.visibility</p:attrName>
                                        </p:attrNameLst>
                                      </p:cBhvr>
                                      <p:to>
                                        <p:strVal val="visible"/>
                                      </p:to>
                                    </p:set>
                                    <p:animEffect transition="in" filter="slide(fromTop)">
                                      <p:cBhvr>
                                        <p:cTn id="11" dur="500"/>
                                        <p:tgtEl>
                                          <p:spTgt spid="6861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1" grpId="0" build="p" autoUpdateAnimBg="0" advAuto="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 name="Footer Placeholder 5"/>
          <p:cNvSpPr>
            <a:spLocks noGrp="1"/>
          </p:cNvSpPr>
          <p:nvPr>
            <p:ph type="ftr" sz="quarter" idx="11"/>
          </p:nvPr>
        </p:nvSpPr>
        <p:spPr/>
        <p:txBody>
          <a:bodyPr/>
          <a:lstStyle/>
          <a:p>
            <a:r>
              <a:rPr lang="en-US"/>
              <a:t>Get up to speed</a:t>
            </a:r>
          </a:p>
        </p:txBody>
      </p:sp>
      <p:sp>
        <p:nvSpPr>
          <p:cNvPr id="27650" name="Rectangle 2"/>
          <p:cNvSpPr>
            <a:spLocks noGrp="1" noChangeArrowheads="1"/>
          </p:cNvSpPr>
          <p:nvPr>
            <p:ph type="title"/>
          </p:nvPr>
        </p:nvSpPr>
        <p:spPr>
          <a:xfrm>
            <a:off x="239713" y="63500"/>
            <a:ext cx="8904287" cy="614363"/>
          </a:xfrm>
        </p:spPr>
        <p:txBody>
          <a:bodyPr/>
          <a:lstStyle/>
          <a:p>
            <a:r>
              <a:rPr lang="en-US"/>
              <a:t>A closer look at the Ribbon</a:t>
            </a:r>
          </a:p>
        </p:txBody>
      </p:sp>
      <p:sp>
        <p:nvSpPr>
          <p:cNvPr id="27651" name="Rectangle 3"/>
          <p:cNvSpPr>
            <a:spLocks noChangeArrowheads="1"/>
          </p:cNvSpPr>
          <p:nvPr/>
        </p:nvSpPr>
        <p:spPr bwMode="auto">
          <a:xfrm>
            <a:off x="6119813" y="854075"/>
            <a:ext cx="2744787" cy="2763838"/>
          </a:xfrm>
          <a:prstGeom prst="rect">
            <a:avLst/>
          </a:prstGeom>
          <a:noFill/>
          <a:ln w="9525">
            <a:noFill/>
            <a:miter lim="800000"/>
            <a:headEnd/>
            <a:tailEnd/>
          </a:ln>
          <a:effectLst/>
        </p:spPr>
        <p:txBody>
          <a:bodyPr/>
          <a:lstStyle/>
          <a:p>
            <a:pPr>
              <a:spcBef>
                <a:spcPct val="20000"/>
              </a:spcBef>
              <a:spcAft>
                <a:spcPct val="75000"/>
              </a:spcAft>
            </a:pPr>
            <a:r>
              <a:rPr lang="en-US" sz="2000"/>
              <a:t>To better help you learn how to use the Ribbon, here’s a guide to its basic arrangement. </a:t>
            </a:r>
          </a:p>
        </p:txBody>
      </p:sp>
      <p:graphicFrame>
        <p:nvGraphicFramePr>
          <p:cNvPr id="27652" name="Object 4"/>
          <p:cNvGraphicFramePr>
            <a:graphicFrameLocks noChangeAspect="1"/>
          </p:cNvGraphicFramePr>
          <p:nvPr/>
        </p:nvGraphicFramePr>
        <p:xfrm>
          <a:off x="339725" y="4078288"/>
          <a:ext cx="269875" cy="303212"/>
        </p:xfrm>
        <a:graphic>
          <a:graphicData uri="http://schemas.openxmlformats.org/presentationml/2006/ole">
            <p:oleObj spid="_x0000_s27652" name="Visio" r:id="rId4" imgW="270231" imgH="303063" progId="">
              <p:embed/>
            </p:oleObj>
          </a:graphicData>
        </a:graphic>
      </p:graphicFrame>
      <p:graphicFrame>
        <p:nvGraphicFramePr>
          <p:cNvPr id="27653" name="Object 5"/>
          <p:cNvGraphicFramePr>
            <a:graphicFrameLocks noChangeAspect="1"/>
          </p:cNvGraphicFramePr>
          <p:nvPr/>
        </p:nvGraphicFramePr>
        <p:xfrm>
          <a:off x="339725" y="4759325"/>
          <a:ext cx="269875" cy="303213"/>
        </p:xfrm>
        <a:graphic>
          <a:graphicData uri="http://schemas.openxmlformats.org/presentationml/2006/ole">
            <p:oleObj spid="_x0000_s27653" name="Visio" r:id="rId5" imgW="270231" imgH="303063" progId="">
              <p:embed/>
            </p:oleObj>
          </a:graphicData>
        </a:graphic>
      </p:graphicFrame>
      <p:graphicFrame>
        <p:nvGraphicFramePr>
          <p:cNvPr id="27654" name="Object 6"/>
          <p:cNvGraphicFramePr>
            <a:graphicFrameLocks noChangeAspect="1"/>
          </p:cNvGraphicFramePr>
          <p:nvPr/>
        </p:nvGraphicFramePr>
        <p:xfrm>
          <a:off x="339725" y="5418138"/>
          <a:ext cx="269875" cy="303212"/>
        </p:xfrm>
        <a:graphic>
          <a:graphicData uri="http://schemas.openxmlformats.org/presentationml/2006/ole">
            <p:oleObj spid="_x0000_s27654" name="Visio" r:id="rId6" imgW="270231" imgH="303063" progId="">
              <p:embed/>
            </p:oleObj>
          </a:graphicData>
        </a:graphic>
      </p:graphicFrame>
      <p:sp>
        <p:nvSpPr>
          <p:cNvPr id="27655" name="Line 7"/>
          <p:cNvSpPr>
            <a:spLocks noChangeShapeType="1"/>
          </p:cNvSpPr>
          <p:nvPr/>
        </p:nvSpPr>
        <p:spPr bwMode="auto">
          <a:xfrm>
            <a:off x="339725" y="3951288"/>
            <a:ext cx="8413750" cy="0"/>
          </a:xfrm>
          <a:prstGeom prst="line">
            <a:avLst/>
          </a:prstGeom>
          <a:noFill/>
          <a:ln w="12700">
            <a:solidFill>
              <a:schemeClr val="tx1"/>
            </a:solidFill>
            <a:round/>
            <a:headEnd/>
            <a:tailEnd/>
          </a:ln>
          <a:effectLst/>
        </p:spPr>
        <p:txBody>
          <a:bodyPr/>
          <a:lstStyle/>
          <a:p>
            <a:endParaRPr lang="en-US"/>
          </a:p>
        </p:txBody>
      </p:sp>
      <p:sp>
        <p:nvSpPr>
          <p:cNvPr id="27657" name="Rectangle 9"/>
          <p:cNvSpPr>
            <a:spLocks noChangeArrowheads="1"/>
          </p:cNvSpPr>
          <p:nvPr/>
        </p:nvSpPr>
        <p:spPr bwMode="auto">
          <a:xfrm>
            <a:off x="676275" y="4044950"/>
            <a:ext cx="5940425" cy="1987550"/>
          </a:xfrm>
          <a:prstGeom prst="rect">
            <a:avLst/>
          </a:prstGeom>
          <a:noFill/>
          <a:ln w="9525" algn="ctr">
            <a:noFill/>
            <a:miter lim="800000"/>
            <a:headEnd/>
            <a:tailEnd/>
          </a:ln>
          <a:effectLst/>
        </p:spPr>
        <p:txBody>
          <a:bodyPr>
            <a:spAutoFit/>
          </a:bodyPr>
          <a:lstStyle/>
          <a:p>
            <a:pPr>
              <a:spcBef>
                <a:spcPct val="20000"/>
              </a:spcBef>
              <a:spcAft>
                <a:spcPct val="25000"/>
              </a:spcAft>
            </a:pPr>
            <a:r>
              <a:rPr lang="en-US" b="1">
                <a:solidFill>
                  <a:srgbClr val="FFCC00"/>
                </a:solidFill>
              </a:rPr>
              <a:t>Tabs: </a:t>
            </a:r>
            <a:r>
              <a:rPr lang="en-US">
                <a:solidFill>
                  <a:srgbClr val="FFCC00"/>
                </a:solidFill>
              </a:rPr>
              <a:t>The Ribbon is made up of different tabs, each related to specific kinds of work you do in Outlook. </a:t>
            </a:r>
          </a:p>
          <a:p>
            <a:pPr>
              <a:spcBef>
                <a:spcPct val="20000"/>
              </a:spcBef>
              <a:spcAft>
                <a:spcPct val="25000"/>
              </a:spcAft>
            </a:pPr>
            <a:r>
              <a:rPr lang="en-US" b="1">
                <a:solidFill>
                  <a:srgbClr val="FFCC00"/>
                </a:solidFill>
              </a:rPr>
              <a:t>Groups:</a:t>
            </a:r>
            <a:r>
              <a:rPr lang="en-US">
                <a:solidFill>
                  <a:srgbClr val="FFCC00"/>
                </a:solidFill>
              </a:rPr>
              <a:t> Each tab has several groups that show related items together.</a:t>
            </a:r>
          </a:p>
          <a:p>
            <a:pPr>
              <a:spcBef>
                <a:spcPct val="20000"/>
              </a:spcBef>
              <a:spcAft>
                <a:spcPct val="25000"/>
              </a:spcAft>
            </a:pPr>
            <a:r>
              <a:rPr lang="en-US" b="1">
                <a:solidFill>
                  <a:srgbClr val="FFCC00"/>
                </a:solidFill>
              </a:rPr>
              <a:t>Commands:</a:t>
            </a:r>
            <a:r>
              <a:rPr lang="en-US">
                <a:solidFill>
                  <a:srgbClr val="FFCC00"/>
                </a:solidFill>
              </a:rPr>
              <a:t> A command is a button, a box to enter information, or a menu. </a:t>
            </a:r>
            <a:endParaRPr lang="en-US" b="1">
              <a:solidFill>
                <a:srgbClr val="FFCC00"/>
              </a:solidFill>
            </a:endParaRPr>
          </a:p>
        </p:txBody>
      </p:sp>
      <p:pic>
        <p:nvPicPr>
          <p:cNvPr id="27659" name="Picture 11" descr="Message tab, Basic Text group, and Font list"/>
          <p:cNvPicPr>
            <a:picLocks noGrp="1" noChangeAspect="1" noChangeArrowheads="1"/>
          </p:cNvPicPr>
          <p:nvPr>
            <p:ph sz="half" idx="1"/>
          </p:nvPr>
        </p:nvPicPr>
        <p:blipFill>
          <a:blip r:embed="rId7" cstate="print"/>
          <a:srcRect/>
          <a:stretch>
            <a:fillRect/>
          </a:stretch>
        </p:blipFill>
        <p:spPr>
          <a:xfrm>
            <a:off x="350838" y="949325"/>
            <a:ext cx="5651500" cy="2849563"/>
          </a:xfrm>
          <a:noFill/>
          <a:ln/>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27659"/>
                                        </p:tgtEl>
                                        <p:attrNameLst>
                                          <p:attrName>style.visibility</p:attrName>
                                        </p:attrNameLst>
                                      </p:cBhvr>
                                      <p:to>
                                        <p:strVal val="visible"/>
                                      </p:to>
                                    </p:set>
                                    <p:animEffect transition="in" filter="slide(fromTop)">
                                      <p:cBhvr>
                                        <p:cTn id="7" dur="500"/>
                                        <p:tgtEl>
                                          <p:spTgt spid="27659"/>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27651"/>
                                        </p:tgtEl>
                                        <p:attrNameLst>
                                          <p:attrName>style.visibility</p:attrName>
                                        </p:attrNameLst>
                                      </p:cBhvr>
                                      <p:to>
                                        <p:strVal val="visible"/>
                                      </p:to>
                                    </p:set>
                                    <p:animEffect transition="in" filter="slide(fromTop)">
                                      <p:cBhvr>
                                        <p:cTn id="12" dur="500"/>
                                        <p:tgtEl>
                                          <p:spTgt spid="27651"/>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27652"/>
                                        </p:tgtEl>
                                        <p:attrNameLst>
                                          <p:attrName>style.visibility</p:attrName>
                                        </p:attrNameLst>
                                      </p:cBhvr>
                                      <p:to>
                                        <p:strVal val="visible"/>
                                      </p:to>
                                    </p:set>
                                    <p:animEffect transition="in" filter="dissolve">
                                      <p:cBhvr>
                                        <p:cTn id="17" dur="500"/>
                                        <p:tgtEl>
                                          <p:spTgt spid="27652"/>
                                        </p:tgtEl>
                                      </p:cBhvr>
                                    </p:animEffect>
                                  </p:childTnLst>
                                </p:cTn>
                              </p:par>
                            </p:childTnLst>
                          </p:cTn>
                        </p:par>
                        <p:par>
                          <p:cTn id="18" fill="hold">
                            <p:stCondLst>
                              <p:cond delay="500"/>
                            </p:stCondLst>
                            <p:childTnLst>
                              <p:par>
                                <p:cTn id="19" presetID="9" presetClass="entr" presetSubtype="0" fill="hold" nodeType="afterEffect">
                                  <p:stCondLst>
                                    <p:cond delay="0"/>
                                  </p:stCondLst>
                                  <p:childTnLst>
                                    <p:set>
                                      <p:cBhvr>
                                        <p:cTn id="20" dur="1" fill="hold">
                                          <p:stCondLst>
                                            <p:cond delay="0"/>
                                          </p:stCondLst>
                                        </p:cTn>
                                        <p:tgtEl>
                                          <p:spTgt spid="27653"/>
                                        </p:tgtEl>
                                        <p:attrNameLst>
                                          <p:attrName>style.visibility</p:attrName>
                                        </p:attrNameLst>
                                      </p:cBhvr>
                                      <p:to>
                                        <p:strVal val="visible"/>
                                      </p:to>
                                    </p:set>
                                    <p:animEffect transition="in" filter="dissolve">
                                      <p:cBhvr>
                                        <p:cTn id="21" dur="500"/>
                                        <p:tgtEl>
                                          <p:spTgt spid="27653"/>
                                        </p:tgtEl>
                                      </p:cBhvr>
                                    </p:animEffect>
                                  </p:childTnLst>
                                </p:cTn>
                              </p:par>
                            </p:childTnLst>
                          </p:cTn>
                        </p:par>
                        <p:par>
                          <p:cTn id="22" fill="hold">
                            <p:stCondLst>
                              <p:cond delay="1000"/>
                            </p:stCondLst>
                            <p:childTnLst>
                              <p:par>
                                <p:cTn id="23" presetID="9" presetClass="entr" presetSubtype="0" fill="hold" nodeType="afterEffect">
                                  <p:stCondLst>
                                    <p:cond delay="0"/>
                                  </p:stCondLst>
                                  <p:childTnLst>
                                    <p:set>
                                      <p:cBhvr>
                                        <p:cTn id="24" dur="1" fill="hold">
                                          <p:stCondLst>
                                            <p:cond delay="0"/>
                                          </p:stCondLst>
                                        </p:cTn>
                                        <p:tgtEl>
                                          <p:spTgt spid="27654"/>
                                        </p:tgtEl>
                                        <p:attrNameLst>
                                          <p:attrName>style.visibility</p:attrName>
                                        </p:attrNameLst>
                                      </p:cBhvr>
                                      <p:to>
                                        <p:strVal val="visible"/>
                                      </p:to>
                                    </p:set>
                                    <p:animEffect transition="in" filter="dissolve">
                                      <p:cBhvr>
                                        <p:cTn id="25" dur="500"/>
                                        <p:tgtEl>
                                          <p:spTgt spid="27654"/>
                                        </p:tgtEl>
                                      </p:cBhvr>
                                    </p:animEffect>
                                  </p:childTnLst>
                                </p:cTn>
                              </p:par>
                            </p:childTnLst>
                          </p:cTn>
                        </p:par>
                      </p:childTnLst>
                    </p:cTn>
                  </p:par>
                  <p:par>
                    <p:cTn id="26" fill="hold">
                      <p:stCondLst>
                        <p:cond delay="indefinite"/>
                      </p:stCondLst>
                      <p:childTnLst>
                        <p:par>
                          <p:cTn id="27" fill="hold">
                            <p:stCondLst>
                              <p:cond delay="0"/>
                            </p:stCondLst>
                            <p:childTnLst>
                              <p:par>
                                <p:cTn id="28" presetID="5" presetClass="entr" presetSubtype="10" fill="hold" grpId="0" nodeType="clickEffect">
                                  <p:stCondLst>
                                    <p:cond delay="0"/>
                                  </p:stCondLst>
                                  <p:childTnLst>
                                    <p:set>
                                      <p:cBhvr>
                                        <p:cTn id="29" dur="1" fill="hold">
                                          <p:stCondLst>
                                            <p:cond delay="0"/>
                                          </p:stCondLst>
                                        </p:cTn>
                                        <p:tgtEl>
                                          <p:spTgt spid="27657">
                                            <p:txEl>
                                              <p:pRg st="0" end="0"/>
                                            </p:txEl>
                                          </p:spTgt>
                                        </p:tgtEl>
                                        <p:attrNameLst>
                                          <p:attrName>style.visibility</p:attrName>
                                        </p:attrNameLst>
                                      </p:cBhvr>
                                      <p:to>
                                        <p:strVal val="visible"/>
                                      </p:to>
                                    </p:set>
                                    <p:animEffect transition="in" filter="checkerboard(across)">
                                      <p:cBhvr>
                                        <p:cTn id="30" dur="500"/>
                                        <p:tgtEl>
                                          <p:spTgt spid="27657">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 presetClass="entr" presetSubtype="10" fill="hold" grpId="0" nodeType="clickEffect">
                                  <p:stCondLst>
                                    <p:cond delay="0"/>
                                  </p:stCondLst>
                                  <p:childTnLst>
                                    <p:set>
                                      <p:cBhvr>
                                        <p:cTn id="34" dur="1" fill="hold">
                                          <p:stCondLst>
                                            <p:cond delay="0"/>
                                          </p:stCondLst>
                                        </p:cTn>
                                        <p:tgtEl>
                                          <p:spTgt spid="27657">
                                            <p:txEl>
                                              <p:pRg st="1" end="1"/>
                                            </p:txEl>
                                          </p:spTgt>
                                        </p:tgtEl>
                                        <p:attrNameLst>
                                          <p:attrName>style.visibility</p:attrName>
                                        </p:attrNameLst>
                                      </p:cBhvr>
                                      <p:to>
                                        <p:strVal val="visible"/>
                                      </p:to>
                                    </p:set>
                                    <p:animEffect transition="in" filter="checkerboard(across)">
                                      <p:cBhvr>
                                        <p:cTn id="35" dur="500"/>
                                        <p:tgtEl>
                                          <p:spTgt spid="27657">
                                            <p:txEl>
                                              <p:pRg st="1" end="1"/>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5" presetClass="entr" presetSubtype="10" fill="hold" grpId="0" nodeType="clickEffect">
                                  <p:stCondLst>
                                    <p:cond delay="0"/>
                                  </p:stCondLst>
                                  <p:childTnLst>
                                    <p:set>
                                      <p:cBhvr>
                                        <p:cTn id="39" dur="1" fill="hold">
                                          <p:stCondLst>
                                            <p:cond delay="0"/>
                                          </p:stCondLst>
                                        </p:cTn>
                                        <p:tgtEl>
                                          <p:spTgt spid="27657">
                                            <p:txEl>
                                              <p:pRg st="2" end="2"/>
                                            </p:txEl>
                                          </p:spTgt>
                                        </p:tgtEl>
                                        <p:attrNameLst>
                                          <p:attrName>style.visibility</p:attrName>
                                        </p:attrNameLst>
                                      </p:cBhvr>
                                      <p:to>
                                        <p:strVal val="visible"/>
                                      </p:to>
                                    </p:set>
                                    <p:animEffect transition="in" filter="checkerboard(across)">
                                      <p:cBhvr>
                                        <p:cTn id="40" dur="500"/>
                                        <p:tgtEl>
                                          <p:spTgt spid="2765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autoUpdateAnimBg="0"/>
      <p:bldP spid="27657"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Get up to speed</a:t>
            </a:r>
          </a:p>
        </p:txBody>
      </p:sp>
      <p:sp>
        <p:nvSpPr>
          <p:cNvPr id="172034" name="Rectangle 2"/>
          <p:cNvSpPr>
            <a:spLocks noGrp="1" noChangeArrowheads="1"/>
          </p:cNvSpPr>
          <p:nvPr>
            <p:ph type="title"/>
          </p:nvPr>
        </p:nvSpPr>
        <p:spPr>
          <a:xfrm>
            <a:off x="211138" y="73025"/>
            <a:ext cx="8027987" cy="614363"/>
          </a:xfrm>
        </p:spPr>
        <p:txBody>
          <a:bodyPr/>
          <a:lstStyle/>
          <a:p>
            <a:r>
              <a:rPr lang="en-US"/>
              <a:t>The Ribbon shows what you need</a:t>
            </a:r>
          </a:p>
        </p:txBody>
      </p:sp>
      <p:sp>
        <p:nvSpPr>
          <p:cNvPr id="172035" name="Rectangle 3"/>
          <p:cNvSpPr>
            <a:spLocks noChangeArrowheads="1"/>
          </p:cNvSpPr>
          <p:nvPr/>
        </p:nvSpPr>
        <p:spPr bwMode="auto">
          <a:xfrm>
            <a:off x="6119813" y="854075"/>
            <a:ext cx="2744787" cy="2960688"/>
          </a:xfrm>
          <a:prstGeom prst="rect">
            <a:avLst/>
          </a:prstGeom>
          <a:noFill/>
          <a:ln w="9525">
            <a:noFill/>
            <a:miter lim="800000"/>
            <a:headEnd/>
            <a:tailEnd/>
          </a:ln>
          <a:effectLst/>
        </p:spPr>
        <p:txBody>
          <a:bodyPr/>
          <a:lstStyle/>
          <a:p>
            <a:pPr>
              <a:spcBef>
                <a:spcPct val="20000"/>
              </a:spcBef>
              <a:spcAft>
                <a:spcPct val="75000"/>
              </a:spcAft>
            </a:pPr>
            <a:r>
              <a:rPr lang="en-US" sz="2000"/>
              <a:t>Once again, you’ll encounter the Ribbon when you take certain actions such as creating messages, calendar entries, or contacts. </a:t>
            </a:r>
          </a:p>
        </p:txBody>
      </p:sp>
      <p:sp>
        <p:nvSpPr>
          <p:cNvPr id="172037" name="Rectangle 5"/>
          <p:cNvSpPr>
            <a:spLocks noChangeArrowheads="1"/>
          </p:cNvSpPr>
          <p:nvPr/>
        </p:nvSpPr>
        <p:spPr bwMode="auto">
          <a:xfrm>
            <a:off x="277813" y="3994150"/>
            <a:ext cx="5926137" cy="1733550"/>
          </a:xfrm>
          <a:prstGeom prst="rect">
            <a:avLst/>
          </a:prstGeom>
          <a:noFill/>
          <a:ln w="9525">
            <a:noFill/>
            <a:miter lim="800000"/>
            <a:headEnd/>
            <a:tailEnd/>
          </a:ln>
          <a:effectLst/>
        </p:spPr>
        <p:txBody>
          <a:bodyPr/>
          <a:lstStyle/>
          <a:p>
            <a:pPr>
              <a:spcBef>
                <a:spcPct val="20000"/>
              </a:spcBef>
              <a:spcAft>
                <a:spcPct val="75000"/>
              </a:spcAft>
            </a:pPr>
            <a:r>
              <a:rPr lang="en-US">
                <a:solidFill>
                  <a:srgbClr val="FFCC00"/>
                </a:solidFill>
              </a:rPr>
              <a:t>The Ribbon shows tabs and commands appropriate for what you’re doing.</a:t>
            </a:r>
          </a:p>
          <a:p>
            <a:pPr>
              <a:spcBef>
                <a:spcPct val="20000"/>
              </a:spcBef>
              <a:spcAft>
                <a:spcPct val="75000"/>
              </a:spcAft>
            </a:pPr>
            <a:r>
              <a:rPr lang="en-US">
                <a:solidFill>
                  <a:srgbClr val="FFCC00"/>
                </a:solidFill>
              </a:rPr>
              <a:t>That is, the tabs on the Ribbon will differ depending on the area of Outlook you’re working in. </a:t>
            </a:r>
          </a:p>
        </p:txBody>
      </p:sp>
      <p:sp>
        <p:nvSpPr>
          <p:cNvPr id="172039" name="Line 7"/>
          <p:cNvSpPr>
            <a:spLocks noChangeShapeType="1"/>
          </p:cNvSpPr>
          <p:nvPr/>
        </p:nvSpPr>
        <p:spPr bwMode="auto">
          <a:xfrm>
            <a:off x="339725" y="3951288"/>
            <a:ext cx="8413750" cy="0"/>
          </a:xfrm>
          <a:prstGeom prst="line">
            <a:avLst/>
          </a:prstGeom>
          <a:noFill/>
          <a:ln w="12700">
            <a:solidFill>
              <a:schemeClr val="tx1"/>
            </a:solidFill>
            <a:round/>
            <a:headEnd/>
            <a:tailEnd/>
          </a:ln>
          <a:effectLst/>
        </p:spPr>
        <p:txBody>
          <a:bodyPr/>
          <a:lstStyle/>
          <a:p>
            <a:endParaRPr lang="en-US"/>
          </a:p>
        </p:txBody>
      </p:sp>
      <p:pic>
        <p:nvPicPr>
          <p:cNvPr id="172040" name="Picture 8" descr="The Ribbon in Message, Appointment, and Contact"/>
          <p:cNvPicPr>
            <a:picLocks noGrp="1" noChangeAspect="1" noChangeArrowheads="1"/>
          </p:cNvPicPr>
          <p:nvPr>
            <p:ph sz="half" idx="1"/>
          </p:nvPr>
        </p:nvPicPr>
        <p:blipFill>
          <a:blip r:embed="rId3" cstate="print"/>
          <a:srcRect/>
          <a:stretch>
            <a:fillRect/>
          </a:stretch>
        </p:blipFill>
        <p:spPr>
          <a:xfrm>
            <a:off x="339725" y="947738"/>
            <a:ext cx="5662613" cy="2854325"/>
          </a:xfrm>
          <a:noFill/>
          <a:ln/>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172040"/>
                                        </p:tgtEl>
                                        <p:attrNameLst>
                                          <p:attrName>style.visibility</p:attrName>
                                        </p:attrNameLst>
                                      </p:cBhvr>
                                      <p:to>
                                        <p:strVal val="visible"/>
                                      </p:to>
                                    </p:set>
                                    <p:animEffect transition="in" filter="slide(fromTop)">
                                      <p:cBhvr>
                                        <p:cTn id="7" dur="500"/>
                                        <p:tgtEl>
                                          <p:spTgt spid="172040"/>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72035">
                                            <p:txEl>
                                              <p:pRg st="0" end="0"/>
                                            </p:txEl>
                                          </p:spTgt>
                                        </p:tgtEl>
                                        <p:attrNameLst>
                                          <p:attrName>style.visibility</p:attrName>
                                        </p:attrNameLst>
                                      </p:cBhvr>
                                      <p:to>
                                        <p:strVal val="visible"/>
                                      </p:to>
                                    </p:set>
                                    <p:animEffect transition="in" filter="slide(fromTop)">
                                      <p:cBhvr>
                                        <p:cTn id="12" dur="500"/>
                                        <p:tgtEl>
                                          <p:spTgt spid="17203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172037">
                                            <p:txEl>
                                              <p:pRg st="0" end="0"/>
                                            </p:txEl>
                                          </p:spTgt>
                                        </p:tgtEl>
                                        <p:attrNameLst>
                                          <p:attrName>style.visibility</p:attrName>
                                        </p:attrNameLst>
                                      </p:cBhvr>
                                      <p:to>
                                        <p:strVal val="visible"/>
                                      </p:to>
                                    </p:set>
                                    <p:animEffect transition="in" filter="slide(fromLeft)">
                                      <p:cBhvr>
                                        <p:cTn id="17" dur="500"/>
                                        <p:tgtEl>
                                          <p:spTgt spid="172037">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172037">
                                            <p:txEl>
                                              <p:pRg st="1" end="1"/>
                                            </p:txEl>
                                          </p:spTgt>
                                        </p:tgtEl>
                                        <p:attrNameLst>
                                          <p:attrName>style.visibility</p:attrName>
                                        </p:attrNameLst>
                                      </p:cBhvr>
                                      <p:to>
                                        <p:strVal val="visible"/>
                                      </p:to>
                                    </p:set>
                                    <p:animEffect transition="in" filter="slide(fromLeft)">
                                      <p:cBhvr>
                                        <p:cTn id="22" dur="500"/>
                                        <p:tgtEl>
                                          <p:spTgt spid="17203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2035" grpId="0" build="p" autoUpdateAnimBg="0"/>
      <p:bldP spid="172037" grpId="0" build="p"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CPSSLIDEREVISION" val="1.0.0"/>
  <p:tag name="CPSSLIDETEMPLATE" val="True/False"/>
  <p:tag name="CORRECTANSWERSTEM" val="1"/>
</p:tagLst>
</file>

<file path=ppt/tags/tag10.xml><?xml version="1.0" encoding="utf-8"?>
<p:tagLst xmlns:a="http://schemas.openxmlformats.org/drawingml/2006/main" xmlns:r="http://schemas.openxmlformats.org/officeDocument/2006/relationships" xmlns:p="http://schemas.openxmlformats.org/presentationml/2006/main">
  <p:tag name="CPSSHAPETYPE" val="Correct"/>
  <p:tag name="ANSWERSTEMINDEX" val="1"/>
</p:tagLst>
</file>

<file path=ppt/tags/tag11.xml><?xml version="1.0" encoding="utf-8"?>
<p:tagLst xmlns:a="http://schemas.openxmlformats.org/drawingml/2006/main" xmlns:r="http://schemas.openxmlformats.org/officeDocument/2006/relationships" xmlns:p="http://schemas.openxmlformats.org/presentationml/2006/main">
  <p:tag name="CPSSHAPETYPE" val="Incorrect"/>
  <p:tag name="ANSWERSTEMINDEX" val="2"/>
</p:tagLst>
</file>

<file path=ppt/tags/tag12.xml><?xml version="1.0" encoding="utf-8"?>
<p:tagLst xmlns:a="http://schemas.openxmlformats.org/drawingml/2006/main" xmlns:r="http://schemas.openxmlformats.org/officeDocument/2006/relationships" xmlns:p="http://schemas.openxmlformats.org/presentationml/2006/main">
  <p:tag name="CPSSLIDEREVISION" val="1.0.0"/>
  <p:tag name="CPSSLIDETEMPLATE" val="3 Answer"/>
  <p:tag name="CORRECTANSWERSTEM" val="1"/>
</p:tagLst>
</file>

<file path=ppt/tags/tag13.xml><?xml version="1.0" encoding="utf-8"?>
<p:tagLst xmlns:a="http://schemas.openxmlformats.org/drawingml/2006/main" xmlns:r="http://schemas.openxmlformats.org/officeDocument/2006/relationships" xmlns:p="http://schemas.openxmlformats.org/presentationml/2006/main">
  <p:tag name="CPSSHAPETYPE" val="QuestionStem"/>
</p:tagLst>
</file>

<file path=ppt/tags/tag14.xml><?xml version="1.0" encoding="utf-8"?>
<p:tagLst xmlns:a="http://schemas.openxmlformats.org/drawingml/2006/main" xmlns:r="http://schemas.openxmlformats.org/officeDocument/2006/relationships" xmlns:p="http://schemas.openxmlformats.org/presentationml/2006/main">
  <p:tag name="CPSSHAPETYPE" val="AnswerStems"/>
</p:tagLst>
</file>

<file path=ppt/tags/tag15.xml><?xml version="1.0" encoding="utf-8"?>
<p:tagLst xmlns:a="http://schemas.openxmlformats.org/drawingml/2006/main" xmlns:r="http://schemas.openxmlformats.org/officeDocument/2006/relationships" xmlns:p="http://schemas.openxmlformats.org/presentationml/2006/main">
  <p:tag name="CPSSHAPETYPE" val="Incorrect"/>
  <p:tag name="ANSWERSTEMINDEX" val="0"/>
</p:tagLst>
</file>

<file path=ppt/tags/tag16.xml><?xml version="1.0" encoding="utf-8"?>
<p:tagLst xmlns:a="http://schemas.openxmlformats.org/drawingml/2006/main" xmlns:r="http://schemas.openxmlformats.org/officeDocument/2006/relationships" xmlns:p="http://schemas.openxmlformats.org/presentationml/2006/main">
  <p:tag name="CPSSHAPETYPE" val="Correct"/>
  <p:tag name="ANSWERSTEMINDEX" val="1"/>
</p:tagLst>
</file>

<file path=ppt/tags/tag17.xml><?xml version="1.0" encoding="utf-8"?>
<p:tagLst xmlns:a="http://schemas.openxmlformats.org/drawingml/2006/main" xmlns:r="http://schemas.openxmlformats.org/officeDocument/2006/relationships" xmlns:p="http://schemas.openxmlformats.org/presentationml/2006/main">
  <p:tag name="CPSSHAPETYPE" val="Incorrect"/>
  <p:tag name="ANSWERSTEMINDEX" val="2"/>
</p:tagLst>
</file>

<file path=ppt/tags/tag18.xml><?xml version="1.0" encoding="utf-8"?>
<p:tagLst xmlns:a="http://schemas.openxmlformats.org/drawingml/2006/main" xmlns:r="http://schemas.openxmlformats.org/officeDocument/2006/relationships" xmlns:p="http://schemas.openxmlformats.org/presentationml/2006/main">
  <p:tag name="CPSSLIDEREVISION" val="1.0.0"/>
  <p:tag name="CPSSLIDETEMPLATE" val="True/False"/>
  <p:tag name="CORRECTANSWERSTEM" val="1"/>
</p:tagLst>
</file>

<file path=ppt/tags/tag19.xml><?xml version="1.0" encoding="utf-8"?>
<p:tagLst xmlns:a="http://schemas.openxmlformats.org/drawingml/2006/main" xmlns:r="http://schemas.openxmlformats.org/officeDocument/2006/relationships" xmlns:p="http://schemas.openxmlformats.org/presentationml/2006/main">
  <p:tag name="CPSSHAPETYPE" val="QuestionStem"/>
</p:tagLst>
</file>

<file path=ppt/tags/tag2.xml><?xml version="1.0" encoding="utf-8"?>
<p:tagLst xmlns:a="http://schemas.openxmlformats.org/drawingml/2006/main" xmlns:r="http://schemas.openxmlformats.org/officeDocument/2006/relationships" xmlns:p="http://schemas.openxmlformats.org/presentationml/2006/main">
  <p:tag name="CPSSHAPETYPE" val="QuestionStem"/>
</p:tagLst>
</file>

<file path=ppt/tags/tag20.xml><?xml version="1.0" encoding="utf-8"?>
<p:tagLst xmlns:a="http://schemas.openxmlformats.org/drawingml/2006/main" xmlns:r="http://schemas.openxmlformats.org/officeDocument/2006/relationships" xmlns:p="http://schemas.openxmlformats.org/presentationml/2006/main">
  <p:tag name="CPSSHAPETYPE" val="AnswerStems"/>
</p:tagLst>
</file>

<file path=ppt/tags/tag21.xml><?xml version="1.0" encoding="utf-8"?>
<p:tagLst xmlns:a="http://schemas.openxmlformats.org/drawingml/2006/main" xmlns:r="http://schemas.openxmlformats.org/officeDocument/2006/relationships" xmlns:p="http://schemas.openxmlformats.org/presentationml/2006/main">
  <p:tag name="CPSSHAPETYPE" val="Incorrect"/>
  <p:tag name="ANSWERSTEMINDEX" val="0"/>
</p:tagLst>
</file>

<file path=ppt/tags/tag22.xml><?xml version="1.0" encoding="utf-8"?>
<p:tagLst xmlns:a="http://schemas.openxmlformats.org/drawingml/2006/main" xmlns:r="http://schemas.openxmlformats.org/officeDocument/2006/relationships" xmlns:p="http://schemas.openxmlformats.org/presentationml/2006/main">
  <p:tag name="CPSSHAPETYPE" val="Correct"/>
  <p:tag name="ANSWERSTEMINDEX" val="1"/>
</p:tagLst>
</file>

<file path=ppt/tags/tag23.xml><?xml version="1.0" encoding="utf-8"?>
<p:tagLst xmlns:a="http://schemas.openxmlformats.org/drawingml/2006/main" xmlns:r="http://schemas.openxmlformats.org/officeDocument/2006/relationships" xmlns:p="http://schemas.openxmlformats.org/presentationml/2006/main">
  <p:tag name="CPSSLIDEREVISION" val="1.0.0"/>
  <p:tag name="CPSSLIDETEMPLATE" val="3 Answer"/>
  <p:tag name="CORRECTANSWERSTEM" val="2"/>
</p:tagLst>
</file>

<file path=ppt/tags/tag24.xml><?xml version="1.0" encoding="utf-8"?>
<p:tagLst xmlns:a="http://schemas.openxmlformats.org/drawingml/2006/main" xmlns:r="http://schemas.openxmlformats.org/officeDocument/2006/relationships" xmlns:p="http://schemas.openxmlformats.org/presentationml/2006/main">
  <p:tag name="CPSSHAPETYPE" val="QuestionStem"/>
</p:tagLst>
</file>

<file path=ppt/tags/tag25.xml><?xml version="1.0" encoding="utf-8"?>
<p:tagLst xmlns:a="http://schemas.openxmlformats.org/drawingml/2006/main" xmlns:r="http://schemas.openxmlformats.org/officeDocument/2006/relationships" xmlns:p="http://schemas.openxmlformats.org/presentationml/2006/main">
  <p:tag name="CPSSHAPETYPE" val="AnswerStems"/>
</p:tagLst>
</file>

<file path=ppt/tags/tag26.xml><?xml version="1.0" encoding="utf-8"?>
<p:tagLst xmlns:a="http://schemas.openxmlformats.org/drawingml/2006/main" xmlns:r="http://schemas.openxmlformats.org/officeDocument/2006/relationships" xmlns:p="http://schemas.openxmlformats.org/presentationml/2006/main">
  <p:tag name="CPSSHAPETYPE" val="Incorrect"/>
  <p:tag name="ANSWERSTEMINDEX" val="0"/>
</p:tagLst>
</file>

<file path=ppt/tags/tag27.xml><?xml version="1.0" encoding="utf-8"?>
<p:tagLst xmlns:a="http://schemas.openxmlformats.org/drawingml/2006/main" xmlns:r="http://schemas.openxmlformats.org/officeDocument/2006/relationships" xmlns:p="http://schemas.openxmlformats.org/presentationml/2006/main">
  <p:tag name="CPSSHAPETYPE" val="Incorrect"/>
  <p:tag name="ANSWERSTEMINDEX" val="1"/>
</p:tagLst>
</file>

<file path=ppt/tags/tag28.xml><?xml version="1.0" encoding="utf-8"?>
<p:tagLst xmlns:a="http://schemas.openxmlformats.org/drawingml/2006/main" xmlns:r="http://schemas.openxmlformats.org/officeDocument/2006/relationships" xmlns:p="http://schemas.openxmlformats.org/presentationml/2006/main">
  <p:tag name="CPSSHAPETYPE" val="Correct"/>
  <p:tag name="ANSWERSTEMINDEX" val="2"/>
</p:tagLst>
</file>

<file path=ppt/tags/tag29.xml><?xml version="1.0" encoding="utf-8"?>
<p:tagLst xmlns:a="http://schemas.openxmlformats.org/drawingml/2006/main" xmlns:r="http://schemas.openxmlformats.org/officeDocument/2006/relationships" xmlns:p="http://schemas.openxmlformats.org/presentationml/2006/main">
  <p:tag name="CPSSLIDEREVISION" val="1.0.0"/>
  <p:tag name="CPSSLIDETEMPLATE" val="3 Answer"/>
  <p:tag name="CORRECTANSWERSTEM" val="2"/>
</p:tagLst>
</file>

<file path=ppt/tags/tag3.xml><?xml version="1.0" encoding="utf-8"?>
<p:tagLst xmlns:a="http://schemas.openxmlformats.org/drawingml/2006/main" xmlns:r="http://schemas.openxmlformats.org/officeDocument/2006/relationships" xmlns:p="http://schemas.openxmlformats.org/presentationml/2006/main">
  <p:tag name="CPSSHAPETYPE" val="AnswerStems"/>
</p:tagLst>
</file>

<file path=ppt/tags/tag30.xml><?xml version="1.0" encoding="utf-8"?>
<p:tagLst xmlns:a="http://schemas.openxmlformats.org/drawingml/2006/main" xmlns:r="http://schemas.openxmlformats.org/officeDocument/2006/relationships" xmlns:p="http://schemas.openxmlformats.org/presentationml/2006/main">
  <p:tag name="CPSSHAPETYPE" val="QuestionStem"/>
</p:tagLst>
</file>

<file path=ppt/tags/tag31.xml><?xml version="1.0" encoding="utf-8"?>
<p:tagLst xmlns:a="http://schemas.openxmlformats.org/drawingml/2006/main" xmlns:r="http://schemas.openxmlformats.org/officeDocument/2006/relationships" xmlns:p="http://schemas.openxmlformats.org/presentationml/2006/main">
  <p:tag name="CPSSHAPETYPE" val="AnswerStems"/>
</p:tagLst>
</file>

<file path=ppt/tags/tag32.xml><?xml version="1.0" encoding="utf-8"?>
<p:tagLst xmlns:a="http://schemas.openxmlformats.org/drawingml/2006/main" xmlns:r="http://schemas.openxmlformats.org/officeDocument/2006/relationships" xmlns:p="http://schemas.openxmlformats.org/presentationml/2006/main">
  <p:tag name="CPSSHAPETYPE" val="Incorrect"/>
  <p:tag name="ANSWERSTEMINDEX" val="0"/>
</p:tagLst>
</file>

<file path=ppt/tags/tag33.xml><?xml version="1.0" encoding="utf-8"?>
<p:tagLst xmlns:a="http://schemas.openxmlformats.org/drawingml/2006/main" xmlns:r="http://schemas.openxmlformats.org/officeDocument/2006/relationships" xmlns:p="http://schemas.openxmlformats.org/presentationml/2006/main">
  <p:tag name="CPSSHAPETYPE" val="Incorrect"/>
  <p:tag name="ANSWERSTEMINDEX" val="1"/>
</p:tagLst>
</file>

<file path=ppt/tags/tag34.xml><?xml version="1.0" encoding="utf-8"?>
<p:tagLst xmlns:a="http://schemas.openxmlformats.org/drawingml/2006/main" xmlns:r="http://schemas.openxmlformats.org/officeDocument/2006/relationships" xmlns:p="http://schemas.openxmlformats.org/presentationml/2006/main">
  <p:tag name="CPSSHAPETYPE" val="Correct"/>
  <p:tag name="ANSWERSTEMINDEX" val="2"/>
</p:tagLst>
</file>

<file path=ppt/tags/tag35.xml><?xml version="1.0" encoding="utf-8"?>
<p:tagLst xmlns:a="http://schemas.openxmlformats.org/drawingml/2006/main" xmlns:r="http://schemas.openxmlformats.org/officeDocument/2006/relationships" xmlns:p="http://schemas.openxmlformats.org/presentationml/2006/main">
  <p:tag name="CPSSLIDEREVISION" val="1.0.0"/>
  <p:tag name="CPSSLIDETEMPLATE" val="3 Answer"/>
  <p:tag name="CORRECTANSWERSTEM" val="2"/>
</p:tagLst>
</file>

<file path=ppt/tags/tag36.xml><?xml version="1.0" encoding="utf-8"?>
<p:tagLst xmlns:a="http://schemas.openxmlformats.org/drawingml/2006/main" xmlns:r="http://schemas.openxmlformats.org/officeDocument/2006/relationships" xmlns:p="http://schemas.openxmlformats.org/presentationml/2006/main">
  <p:tag name="CPSSHAPETYPE" val="QuestionStem"/>
</p:tagLst>
</file>

<file path=ppt/tags/tag37.xml><?xml version="1.0" encoding="utf-8"?>
<p:tagLst xmlns:a="http://schemas.openxmlformats.org/drawingml/2006/main" xmlns:r="http://schemas.openxmlformats.org/officeDocument/2006/relationships" xmlns:p="http://schemas.openxmlformats.org/presentationml/2006/main">
  <p:tag name="CPSSHAPETYPE" val="AnswerStems"/>
</p:tagLst>
</file>

<file path=ppt/tags/tag38.xml><?xml version="1.0" encoding="utf-8"?>
<p:tagLst xmlns:a="http://schemas.openxmlformats.org/drawingml/2006/main" xmlns:r="http://schemas.openxmlformats.org/officeDocument/2006/relationships" xmlns:p="http://schemas.openxmlformats.org/presentationml/2006/main">
  <p:tag name="CPSSHAPETYPE" val="Incorrect"/>
  <p:tag name="ANSWERSTEMINDEX" val="0"/>
</p:tagLst>
</file>

<file path=ppt/tags/tag39.xml><?xml version="1.0" encoding="utf-8"?>
<p:tagLst xmlns:a="http://schemas.openxmlformats.org/drawingml/2006/main" xmlns:r="http://schemas.openxmlformats.org/officeDocument/2006/relationships" xmlns:p="http://schemas.openxmlformats.org/presentationml/2006/main">
  <p:tag name="CPSSHAPETYPE" val="Incorrect"/>
  <p:tag name="ANSWERSTEMINDEX" val="1"/>
</p:tagLst>
</file>

<file path=ppt/tags/tag4.xml><?xml version="1.0" encoding="utf-8"?>
<p:tagLst xmlns:a="http://schemas.openxmlformats.org/drawingml/2006/main" xmlns:r="http://schemas.openxmlformats.org/officeDocument/2006/relationships" xmlns:p="http://schemas.openxmlformats.org/presentationml/2006/main">
  <p:tag name="CPSSHAPETYPE" val="Incorrect"/>
  <p:tag name="ANSWERSTEMINDEX" val="0"/>
</p:tagLst>
</file>

<file path=ppt/tags/tag40.xml><?xml version="1.0" encoding="utf-8"?>
<p:tagLst xmlns:a="http://schemas.openxmlformats.org/drawingml/2006/main" xmlns:r="http://schemas.openxmlformats.org/officeDocument/2006/relationships" xmlns:p="http://schemas.openxmlformats.org/presentationml/2006/main">
  <p:tag name="CPSSHAPETYPE" val="Correct"/>
  <p:tag name="ANSWERSTEMINDEX" val="2"/>
</p:tagLst>
</file>

<file path=ppt/tags/tag41.xml><?xml version="1.0" encoding="utf-8"?>
<p:tagLst xmlns:a="http://schemas.openxmlformats.org/drawingml/2006/main" xmlns:r="http://schemas.openxmlformats.org/officeDocument/2006/relationships" xmlns:p="http://schemas.openxmlformats.org/presentationml/2006/main">
  <p:tag name="CPSSLIDEREVISION" val="1.0.0"/>
  <p:tag name="CPSSLIDETEMPLATE" val="3 Answer"/>
  <p:tag name="CORRECTANSWERSTEM" val="1"/>
</p:tagLst>
</file>

<file path=ppt/tags/tag42.xml><?xml version="1.0" encoding="utf-8"?>
<p:tagLst xmlns:a="http://schemas.openxmlformats.org/drawingml/2006/main" xmlns:r="http://schemas.openxmlformats.org/officeDocument/2006/relationships" xmlns:p="http://schemas.openxmlformats.org/presentationml/2006/main">
  <p:tag name="CPSSHAPETYPE" val="QuestionStem"/>
</p:tagLst>
</file>

<file path=ppt/tags/tag43.xml><?xml version="1.0" encoding="utf-8"?>
<p:tagLst xmlns:a="http://schemas.openxmlformats.org/drawingml/2006/main" xmlns:r="http://schemas.openxmlformats.org/officeDocument/2006/relationships" xmlns:p="http://schemas.openxmlformats.org/presentationml/2006/main">
  <p:tag name="CPSSHAPETYPE" val="AnswerStems"/>
</p:tagLst>
</file>

<file path=ppt/tags/tag44.xml><?xml version="1.0" encoding="utf-8"?>
<p:tagLst xmlns:a="http://schemas.openxmlformats.org/drawingml/2006/main" xmlns:r="http://schemas.openxmlformats.org/officeDocument/2006/relationships" xmlns:p="http://schemas.openxmlformats.org/presentationml/2006/main">
  <p:tag name="CPSSHAPETYPE" val="Incorrect"/>
  <p:tag name="ANSWERSTEMINDEX" val="0"/>
</p:tagLst>
</file>

<file path=ppt/tags/tag45.xml><?xml version="1.0" encoding="utf-8"?>
<p:tagLst xmlns:a="http://schemas.openxmlformats.org/drawingml/2006/main" xmlns:r="http://schemas.openxmlformats.org/officeDocument/2006/relationships" xmlns:p="http://schemas.openxmlformats.org/presentationml/2006/main">
  <p:tag name="CPSSHAPETYPE" val="Correct"/>
  <p:tag name="ANSWERSTEMINDEX" val="1"/>
</p:tagLst>
</file>

<file path=ppt/tags/tag46.xml><?xml version="1.0" encoding="utf-8"?>
<p:tagLst xmlns:a="http://schemas.openxmlformats.org/drawingml/2006/main" xmlns:r="http://schemas.openxmlformats.org/officeDocument/2006/relationships" xmlns:p="http://schemas.openxmlformats.org/presentationml/2006/main">
  <p:tag name="CPSSHAPETYPE" val="Incorrect"/>
  <p:tag name="ANSWERSTEMINDEX" val="2"/>
</p:tagLst>
</file>

<file path=ppt/tags/tag47.xml><?xml version="1.0" encoding="utf-8"?>
<p:tagLst xmlns:a="http://schemas.openxmlformats.org/drawingml/2006/main" xmlns:r="http://schemas.openxmlformats.org/officeDocument/2006/relationships" xmlns:p="http://schemas.openxmlformats.org/presentationml/2006/main">
  <p:tag name="CPSSLIDEREVISION" val="1.0.0"/>
  <p:tag name="CPSSLIDETEMPLATE" val="3 Answer"/>
  <p:tag name="CORRECTANSWERSTEM" val="1"/>
</p:tagLst>
</file>

<file path=ppt/tags/tag48.xml><?xml version="1.0" encoding="utf-8"?>
<p:tagLst xmlns:a="http://schemas.openxmlformats.org/drawingml/2006/main" xmlns:r="http://schemas.openxmlformats.org/officeDocument/2006/relationships" xmlns:p="http://schemas.openxmlformats.org/presentationml/2006/main">
  <p:tag name="CPSSHAPETYPE" val="QuestionStem"/>
</p:tagLst>
</file>

<file path=ppt/tags/tag49.xml><?xml version="1.0" encoding="utf-8"?>
<p:tagLst xmlns:a="http://schemas.openxmlformats.org/drawingml/2006/main" xmlns:r="http://schemas.openxmlformats.org/officeDocument/2006/relationships" xmlns:p="http://schemas.openxmlformats.org/presentationml/2006/main">
  <p:tag name="CPSSHAPETYPE" val="AnswerStems"/>
</p:tagLst>
</file>

<file path=ppt/tags/tag5.xml><?xml version="1.0" encoding="utf-8"?>
<p:tagLst xmlns:a="http://schemas.openxmlformats.org/drawingml/2006/main" xmlns:r="http://schemas.openxmlformats.org/officeDocument/2006/relationships" xmlns:p="http://schemas.openxmlformats.org/presentationml/2006/main">
  <p:tag name="CPSSHAPETYPE" val="Correct"/>
  <p:tag name="ANSWERSTEMINDEX" val="1"/>
</p:tagLst>
</file>

<file path=ppt/tags/tag50.xml><?xml version="1.0" encoding="utf-8"?>
<p:tagLst xmlns:a="http://schemas.openxmlformats.org/drawingml/2006/main" xmlns:r="http://schemas.openxmlformats.org/officeDocument/2006/relationships" xmlns:p="http://schemas.openxmlformats.org/presentationml/2006/main">
  <p:tag name="CPSSHAPETYPE" val="Incorrect"/>
  <p:tag name="ANSWERSTEMINDEX" val="0"/>
</p:tagLst>
</file>

<file path=ppt/tags/tag51.xml><?xml version="1.0" encoding="utf-8"?>
<p:tagLst xmlns:a="http://schemas.openxmlformats.org/drawingml/2006/main" xmlns:r="http://schemas.openxmlformats.org/officeDocument/2006/relationships" xmlns:p="http://schemas.openxmlformats.org/presentationml/2006/main">
  <p:tag name="CPSSHAPETYPE" val="Correct"/>
  <p:tag name="ANSWERSTEMINDEX" val="1"/>
</p:tagLst>
</file>

<file path=ppt/tags/tag52.xml><?xml version="1.0" encoding="utf-8"?>
<p:tagLst xmlns:a="http://schemas.openxmlformats.org/drawingml/2006/main" xmlns:r="http://schemas.openxmlformats.org/officeDocument/2006/relationships" xmlns:p="http://schemas.openxmlformats.org/presentationml/2006/main">
  <p:tag name="CPSSHAPETYPE" val="Incorrect"/>
  <p:tag name="ANSWERSTEMINDEX" val="2"/>
</p:tagLst>
</file>

<file path=ppt/tags/tag6.xml><?xml version="1.0" encoding="utf-8"?>
<p:tagLst xmlns:a="http://schemas.openxmlformats.org/drawingml/2006/main" xmlns:r="http://schemas.openxmlformats.org/officeDocument/2006/relationships" xmlns:p="http://schemas.openxmlformats.org/presentationml/2006/main">
  <p:tag name="CPSSLIDEREVISION" val="1.0.0"/>
  <p:tag name="CPSSLIDETEMPLATE" val="3 Answer"/>
  <p:tag name="CORRECTANSWERSTEM" val="1"/>
</p:tagLst>
</file>

<file path=ppt/tags/tag7.xml><?xml version="1.0" encoding="utf-8"?>
<p:tagLst xmlns:a="http://schemas.openxmlformats.org/drawingml/2006/main" xmlns:r="http://schemas.openxmlformats.org/officeDocument/2006/relationships" xmlns:p="http://schemas.openxmlformats.org/presentationml/2006/main">
  <p:tag name="CPSSHAPETYPE" val="QuestionStem"/>
</p:tagLst>
</file>

<file path=ppt/tags/tag8.xml><?xml version="1.0" encoding="utf-8"?>
<p:tagLst xmlns:a="http://schemas.openxmlformats.org/drawingml/2006/main" xmlns:r="http://schemas.openxmlformats.org/officeDocument/2006/relationships" xmlns:p="http://schemas.openxmlformats.org/presentationml/2006/main">
  <p:tag name="CPSSHAPETYPE" val="AnswerStems"/>
</p:tagLst>
</file>

<file path=ppt/tags/tag9.xml><?xml version="1.0" encoding="utf-8"?>
<p:tagLst xmlns:a="http://schemas.openxmlformats.org/drawingml/2006/main" xmlns:r="http://schemas.openxmlformats.org/officeDocument/2006/relationships" xmlns:p="http://schemas.openxmlformats.org/presentationml/2006/main">
  <p:tag name="CPSSHAPETYPE" val="Incorrect"/>
  <p:tag name="ANSWERSTEMINDEX" val="0"/>
</p:tagLst>
</file>

<file path=ppt/theme/theme1.xml><?xml version="1.0" encoding="utf-8"?>
<a:theme xmlns:a="http://schemas.openxmlformats.org/drawingml/2006/main" name="Training presentation- Outlook 2007—Get up to speed">
  <a:themeElements>
    <a:clrScheme name="1_Default Design 13">
      <a:dk1>
        <a:srgbClr val="7B7A8E"/>
      </a:dk1>
      <a:lt1>
        <a:srgbClr val="FFFFFF"/>
      </a:lt1>
      <a:dk2>
        <a:srgbClr val="9B9AB3"/>
      </a:dk2>
      <a:lt2>
        <a:srgbClr val="FFFFFF"/>
      </a:lt2>
      <a:accent1>
        <a:srgbClr val="807EB0"/>
      </a:accent1>
      <a:accent2>
        <a:srgbClr val="333399"/>
      </a:accent2>
      <a:accent3>
        <a:srgbClr val="CBCAD6"/>
      </a:accent3>
      <a:accent4>
        <a:srgbClr val="DADADA"/>
      </a:accent4>
      <a:accent5>
        <a:srgbClr val="C0C0D4"/>
      </a:accent5>
      <a:accent6>
        <a:srgbClr val="2D2D8A"/>
      </a:accent6>
      <a:hlink>
        <a:srgbClr val="DEE8F9"/>
      </a:hlink>
      <a:folHlink>
        <a:srgbClr val="D1CFFB"/>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Default Design 13">
        <a:dk1>
          <a:srgbClr val="7B7A8E"/>
        </a:dk1>
        <a:lt1>
          <a:srgbClr val="FFFFFF"/>
        </a:lt1>
        <a:dk2>
          <a:srgbClr val="9B9AB3"/>
        </a:dk2>
        <a:lt2>
          <a:srgbClr val="FFFFFF"/>
        </a:lt2>
        <a:accent1>
          <a:srgbClr val="807EB0"/>
        </a:accent1>
        <a:accent2>
          <a:srgbClr val="333399"/>
        </a:accent2>
        <a:accent3>
          <a:srgbClr val="CBCAD6"/>
        </a:accent3>
        <a:accent4>
          <a:srgbClr val="DADADA"/>
        </a:accent4>
        <a:accent5>
          <a:srgbClr val="C0C0D4"/>
        </a:accent5>
        <a:accent6>
          <a:srgbClr val="2D2D8A"/>
        </a:accent6>
        <a:hlink>
          <a:srgbClr val="DEE8F9"/>
        </a:hlink>
        <a:folHlink>
          <a:srgbClr val="D1CFFB"/>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Training presentation- Outlook 2007—Get up to speed</Template>
  <TotalTime>42</TotalTime>
  <Words>6266</Words>
  <Application>Microsoft Office PowerPoint</Application>
  <PresentationFormat>On-screen Show (4:3)</PresentationFormat>
  <Paragraphs>540</Paragraphs>
  <Slides>79</Slides>
  <Notes>70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79</vt:i4>
      </vt:variant>
    </vt:vector>
  </HeadingPairs>
  <TitlesOfParts>
    <vt:vector size="81" baseType="lpstr">
      <vt:lpstr>Training presentation- Outlook 2007—Get up to speed</vt:lpstr>
      <vt:lpstr>Visio</vt:lpstr>
      <vt:lpstr>Microsoft® Office  Outlook® 2007 Training</vt:lpstr>
      <vt:lpstr>Course contents</vt:lpstr>
      <vt:lpstr>Overview: A new version of Outlook</vt:lpstr>
      <vt:lpstr>Course goals   </vt:lpstr>
      <vt:lpstr>Lesson 1</vt:lpstr>
      <vt:lpstr>What’s changed and why</vt:lpstr>
      <vt:lpstr>Introducing the Ribbon</vt:lpstr>
      <vt:lpstr>A closer look at the Ribbon</vt:lpstr>
      <vt:lpstr>The Ribbon shows what you need</vt:lpstr>
      <vt:lpstr>The Ribbon shows what you need</vt:lpstr>
      <vt:lpstr>There’s more than meets the eye</vt:lpstr>
      <vt:lpstr>The Mini toolbar</vt:lpstr>
      <vt:lpstr>The Quick Access Toolbar</vt:lpstr>
      <vt:lpstr>The Quick Access Toolbar</vt:lpstr>
      <vt:lpstr>Keyboard shortcuts</vt:lpstr>
      <vt:lpstr>Keyboard shortcuts</vt:lpstr>
      <vt:lpstr>Know your options</vt:lpstr>
      <vt:lpstr>More about options</vt:lpstr>
      <vt:lpstr>More about options</vt:lpstr>
      <vt:lpstr>More about options</vt:lpstr>
      <vt:lpstr>More that’s new: the To-Do Bar</vt:lpstr>
      <vt:lpstr>More that’s new: the To-Do Bar</vt:lpstr>
      <vt:lpstr>A new look for the calendar</vt:lpstr>
      <vt:lpstr>A new look for the calendar</vt:lpstr>
      <vt:lpstr>A new look for contacts</vt:lpstr>
      <vt:lpstr>A new look for contacts</vt:lpstr>
      <vt:lpstr>Suggestions for practice</vt:lpstr>
      <vt:lpstr>The Ribbon will look the same for a new e-mail message and a received e-mail message. </vt:lpstr>
      <vt:lpstr>The Ribbon will look the same for a new e-mail message and a received e-mail message. </vt:lpstr>
      <vt:lpstr>Question 2</vt:lpstr>
      <vt:lpstr>Question 2: Answer</vt:lpstr>
      <vt:lpstr>Question 3</vt:lpstr>
      <vt:lpstr>Question 3: Answer</vt:lpstr>
      <vt:lpstr>Lesson 2</vt:lpstr>
      <vt:lpstr>Find everyday commands</vt:lpstr>
      <vt:lpstr>Create a new message</vt:lpstr>
      <vt:lpstr>Create a new message</vt:lpstr>
      <vt:lpstr>Use the Address Book to add recipients</vt:lpstr>
      <vt:lpstr>Show or hide the Bcc field</vt:lpstr>
      <vt:lpstr>Include your signature</vt:lpstr>
      <vt:lpstr>Include your signature</vt:lpstr>
      <vt:lpstr>Use flags and reminders</vt:lpstr>
      <vt:lpstr>Use flags and reminders</vt:lpstr>
      <vt:lpstr>Use flags and reminders</vt:lpstr>
      <vt:lpstr>Respond to a message</vt:lpstr>
      <vt:lpstr>Whoops! Need to recall a message?</vt:lpstr>
      <vt:lpstr>Whoops! Need to recall a message?</vt:lpstr>
      <vt:lpstr>Whoops! Need to recall a message?</vt:lpstr>
      <vt:lpstr>Make time and remember to do things</vt:lpstr>
      <vt:lpstr>Make time and remember to do things</vt:lpstr>
      <vt:lpstr>Want to create a meeting? Invite others</vt:lpstr>
      <vt:lpstr>Want to create a meeting? Invite others</vt:lpstr>
      <vt:lpstr>Work with a contact</vt:lpstr>
      <vt:lpstr>Suggestions for practice</vt:lpstr>
      <vt:lpstr>Question 4</vt:lpstr>
      <vt:lpstr>Question 4: Answer</vt:lpstr>
      <vt:lpstr>Question 5</vt:lpstr>
      <vt:lpstr>Question 5: Answer</vt:lpstr>
      <vt:lpstr>Question 6</vt:lpstr>
      <vt:lpstr>Question 6: Answer</vt:lpstr>
      <vt:lpstr>Lesson 3</vt:lpstr>
      <vt:lpstr>Send and receive attachments and pictures</vt:lpstr>
      <vt:lpstr>Include an attachment</vt:lpstr>
      <vt:lpstr>Include an attachment</vt:lpstr>
      <vt:lpstr>Include an attachment</vt:lpstr>
      <vt:lpstr>Include a picture in line with text</vt:lpstr>
      <vt:lpstr>Picture this: tabs that come and go</vt:lpstr>
      <vt:lpstr>Preview attachments before you open them</vt:lpstr>
      <vt:lpstr>Preview attachments before you open them</vt:lpstr>
      <vt:lpstr>How others receive attachments that you send</vt:lpstr>
      <vt:lpstr>How others can view attachments that you send</vt:lpstr>
      <vt:lpstr>Suggestions for practice</vt:lpstr>
      <vt:lpstr>Question 7</vt:lpstr>
      <vt:lpstr>Question 7: Answer</vt:lpstr>
      <vt:lpstr>Question 8</vt:lpstr>
      <vt:lpstr>Question 8: Answer</vt:lpstr>
      <vt:lpstr>Question 9</vt:lpstr>
      <vt:lpstr>Question 9: Answer</vt:lpstr>
      <vt:lpstr>Quick Reference Card</vt:lpstr>
    </vt:vector>
  </TitlesOfParts>
  <Manager/>
  <Company>BOERNE ISD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Microsoft® Office  Outlook® 2007 Training</dc:title>
  <dc:subject/>
  <dc:creator>terrellm</dc:creator>
  <cp:keywords/>
  <dc:description/>
  <cp:lastModifiedBy>terrellm</cp:lastModifiedBy>
  <cp:revision>23</cp:revision>
  <dcterms:created xsi:type="dcterms:W3CDTF">2009-05-22T16:03:43Z</dcterms:created>
  <dcterms:modified xsi:type="dcterms:W3CDTF">2009-05-27T16:36:27Z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TC102041211033</vt:lpwstr>
  </property>
</Properties>
</file>